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301" r:id="rId4"/>
    <p:sldId id="279" r:id="rId5"/>
    <p:sldId id="280" r:id="rId6"/>
    <p:sldId id="281" r:id="rId7"/>
    <p:sldId id="284" r:id="rId8"/>
    <p:sldId id="285" r:id="rId9"/>
    <p:sldId id="288" r:id="rId10"/>
    <p:sldId id="290" r:id="rId11"/>
    <p:sldId id="300" r:id="rId12"/>
    <p:sldId id="297" r:id="rId13"/>
  </p:sldIdLst>
  <p:sldSz cx="12192000" cy="6858000"/>
  <p:notesSz cx="6858000" cy="9144000"/>
  <p:embeddedFontLst>
    <p:embeddedFont>
      <p:font typeface="Inter"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9" roundtripDataSignature="AMtx7mjQqI1Ry+q1FYjPfbS0PiIt6Itg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varScale="1">
        <p:scale>
          <a:sx n="111" d="100"/>
          <a:sy n="111" d="100"/>
        </p:scale>
        <p:origin x="55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63"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59"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2.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61" Type="http://schemas.openxmlformats.org/officeDocument/2006/relationships/viewProps" Target="viewProps.xml"/><Relationship Id="rId10" Type="http://schemas.openxmlformats.org/officeDocument/2006/relationships/slide" Target="slides/slide9.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6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cy Maryory Yarce Vasco" userId="38409289-005c-4d46-bf79-779abaa635d4" providerId="ADAL" clId="{02CA5193-4299-4369-91F9-FD6CCC060597}"/>
    <pc:docChg chg="custSel addSld delSld modSld">
      <pc:chgData name="Elcy Maryory Yarce Vasco" userId="38409289-005c-4d46-bf79-779abaa635d4" providerId="ADAL" clId="{02CA5193-4299-4369-91F9-FD6CCC060597}" dt="2026-03-19T16:51:16.729" v="4" actId="2696"/>
      <pc:docMkLst>
        <pc:docMk/>
      </pc:docMkLst>
      <pc:sldChg chg="delSp add del mod">
        <pc:chgData name="Elcy Maryory Yarce Vasco" userId="38409289-005c-4d46-bf79-779abaa635d4" providerId="ADAL" clId="{02CA5193-4299-4369-91F9-FD6CCC060597}" dt="2026-03-19T16:51:16.729" v="4" actId="2696"/>
        <pc:sldMkLst>
          <pc:docMk/>
          <pc:sldMk cId="633196930" sldId="302"/>
        </pc:sldMkLst>
        <pc:spChg chg="del topLvl">
          <ac:chgData name="Elcy Maryory Yarce Vasco" userId="38409289-005c-4d46-bf79-779abaa635d4" providerId="ADAL" clId="{02CA5193-4299-4369-91F9-FD6CCC060597}" dt="2026-03-19T16:48:20.814" v="1" actId="478"/>
          <ac:spMkLst>
            <pc:docMk/>
            <pc:sldMk cId="633196930" sldId="302"/>
            <ac:spMk id="38" creationId="{1EE2B0CA-7157-B5C9-DFB2-3157B5130411}"/>
          </ac:spMkLst>
        </pc:spChg>
        <pc:spChg chg="topLvl">
          <ac:chgData name="Elcy Maryory Yarce Vasco" userId="38409289-005c-4d46-bf79-779abaa635d4" providerId="ADAL" clId="{02CA5193-4299-4369-91F9-FD6CCC060597}" dt="2026-03-19T16:48:20.814" v="1" actId="478"/>
          <ac:spMkLst>
            <pc:docMk/>
            <pc:sldMk cId="633196930" sldId="302"/>
            <ac:spMk id="41" creationId="{937A2596-853E-C49B-BA69-6ED8A8B2BAEB}"/>
          </ac:spMkLst>
        </pc:spChg>
        <pc:grpChg chg="del">
          <ac:chgData name="Elcy Maryory Yarce Vasco" userId="38409289-005c-4d46-bf79-779abaa635d4" providerId="ADAL" clId="{02CA5193-4299-4369-91F9-FD6CCC060597}" dt="2026-03-19T16:48:20.814" v="1" actId="478"/>
          <ac:grpSpMkLst>
            <pc:docMk/>
            <pc:sldMk cId="633196930" sldId="302"/>
            <ac:grpSpMk id="37" creationId="{3BDE7D27-52AA-6E91-F28C-551499E38AEC}"/>
          </ac:grpSpMkLst>
        </pc:grpChg>
      </pc:sldChg>
      <pc:sldChg chg="new del">
        <pc:chgData name="Elcy Maryory Yarce Vasco" userId="38409289-005c-4d46-bf79-779abaa635d4" providerId="ADAL" clId="{02CA5193-4299-4369-91F9-FD6CCC060597}" dt="2026-03-19T16:48:24.899" v="3" actId="47"/>
        <pc:sldMkLst>
          <pc:docMk/>
          <pc:sldMk cId="2039928000"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 name="Google Shape;2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13" name="Google Shape;313;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a:extLst>
            <a:ext uri="{FF2B5EF4-FFF2-40B4-BE49-F238E27FC236}">
              <a16:creationId xmlns:a16="http://schemas.microsoft.com/office/drawing/2014/main" id="{680B1DC4-3C78-96C2-18AC-7137C74E390D}"/>
            </a:ext>
          </a:extLst>
        </p:cNvPr>
        <p:cNvGrpSpPr/>
        <p:nvPr/>
      </p:nvGrpSpPr>
      <p:grpSpPr>
        <a:xfrm>
          <a:off x="0" y="0"/>
          <a:ext cx="0" cy="0"/>
          <a:chOff x="0" y="0"/>
          <a:chExt cx="0" cy="0"/>
        </a:xfrm>
      </p:grpSpPr>
      <p:sp>
        <p:nvSpPr>
          <p:cNvPr id="289" name="Google Shape;289;p32:notes">
            <a:extLst>
              <a:ext uri="{FF2B5EF4-FFF2-40B4-BE49-F238E27FC236}">
                <a16:creationId xmlns:a16="http://schemas.microsoft.com/office/drawing/2014/main" id="{24A52790-230A-B5DC-416C-22D4E726563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32:notes">
            <a:extLst>
              <a:ext uri="{FF2B5EF4-FFF2-40B4-BE49-F238E27FC236}">
                <a16:creationId xmlns:a16="http://schemas.microsoft.com/office/drawing/2014/main" id="{7520BC89-62FB-D758-9128-0EB5DC35CBE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32:notes">
            <a:extLst>
              <a:ext uri="{FF2B5EF4-FFF2-40B4-BE49-F238E27FC236}">
                <a16:creationId xmlns:a16="http://schemas.microsoft.com/office/drawing/2014/main" id="{2AF3E71E-E968-A817-F2E8-9FB74F1F73E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11</a:t>
            </a:fld>
            <a:endParaRPr/>
          </a:p>
        </p:txBody>
      </p:sp>
    </p:spTree>
    <p:extLst>
      <p:ext uri="{BB962C8B-B14F-4D97-AF65-F5344CB8AC3E}">
        <p14:creationId xmlns:p14="http://schemas.microsoft.com/office/powerpoint/2010/main" val="4166979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 name="Google Shape;3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a:extLst>
            <a:ext uri="{FF2B5EF4-FFF2-40B4-BE49-F238E27FC236}">
              <a16:creationId xmlns:a16="http://schemas.microsoft.com/office/drawing/2014/main" id="{8C65B314-A188-B1DD-5FC3-5BCF57D33E5A}"/>
            </a:ext>
          </a:extLst>
        </p:cNvPr>
        <p:cNvGrpSpPr/>
        <p:nvPr/>
      </p:nvGrpSpPr>
      <p:grpSpPr>
        <a:xfrm>
          <a:off x="0" y="0"/>
          <a:ext cx="0" cy="0"/>
          <a:chOff x="0" y="0"/>
          <a:chExt cx="0" cy="0"/>
        </a:xfrm>
      </p:grpSpPr>
      <p:sp>
        <p:nvSpPr>
          <p:cNvPr id="34" name="Google Shape;34;p2:notes">
            <a:extLst>
              <a:ext uri="{FF2B5EF4-FFF2-40B4-BE49-F238E27FC236}">
                <a16:creationId xmlns:a16="http://schemas.microsoft.com/office/drawing/2014/main" id="{37986282-75B5-DB9B-1CE2-3BD0D4BFB7F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 name="Google Shape;35;p2:notes">
            <a:extLst>
              <a:ext uri="{FF2B5EF4-FFF2-40B4-BE49-F238E27FC236}">
                <a16:creationId xmlns:a16="http://schemas.microsoft.com/office/drawing/2014/main" id="{1D6533D9-D882-FB1D-CB7B-028AFA38052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2248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15" name="Google Shape;21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s-ES"/>
              <a:t>https://drive.google.com/drive/folders/1zpwZcRoTWQl010LKT8c8hb7k34LbntkB?usp=drive_link</a:t>
            </a:r>
            <a:endParaRPr/>
          </a:p>
        </p:txBody>
      </p:sp>
      <p:sp>
        <p:nvSpPr>
          <p:cNvPr id="233" name="Google Shape;233;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66" name="Google Shape;26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ortada">
  <p:cSld name="Portada">
    <p:bg>
      <p:bgPr>
        <a:solidFill>
          <a:schemeClr val="accent1"/>
        </a:solidFill>
        <a:effectLst/>
      </p:bgPr>
    </p:bg>
    <p:spTree>
      <p:nvGrpSpPr>
        <p:cNvPr id="1" name="Shape 10"/>
        <p:cNvGrpSpPr/>
        <p:nvPr/>
      </p:nvGrpSpPr>
      <p:grpSpPr>
        <a:xfrm>
          <a:off x="0" y="0"/>
          <a:ext cx="0" cy="0"/>
          <a:chOff x="0" y="0"/>
          <a:chExt cx="0" cy="0"/>
        </a:xfrm>
      </p:grpSpPr>
      <p:pic>
        <p:nvPicPr>
          <p:cNvPr id="11" name="Google Shape;11;p40" descr="Imagen que contiene interior, azul, tabla, gato&#10;&#10;El contenido generado por IA puede ser incorrecto."/>
          <p:cNvPicPr preferRelativeResize="0"/>
          <p:nvPr/>
        </p:nvPicPr>
        <p:blipFill rotWithShape="1">
          <a:blip r:embed="rId2">
            <a:alphaModFix/>
          </a:blip>
          <a:srcRect/>
          <a:stretch/>
        </p:blipFill>
        <p:spPr>
          <a:xfrm rot="-1545870" flipH="1">
            <a:off x="44121" y="4859023"/>
            <a:ext cx="2021194" cy="1313985"/>
          </a:xfrm>
          <a:prstGeom prst="rect">
            <a:avLst/>
          </a:prstGeom>
          <a:noFill/>
          <a:ln>
            <a:noFill/>
          </a:ln>
        </p:spPr>
      </p:pic>
      <p:pic>
        <p:nvPicPr>
          <p:cNvPr id="12" name="Google Shape;12;p40"/>
          <p:cNvPicPr preferRelativeResize="0"/>
          <p:nvPr/>
        </p:nvPicPr>
        <p:blipFill rotWithShape="1">
          <a:blip r:embed="rId3">
            <a:alphaModFix/>
          </a:blip>
          <a:srcRect t="51710" r="5671"/>
          <a:stretch/>
        </p:blipFill>
        <p:spPr>
          <a:xfrm>
            <a:off x="4877464" y="3077154"/>
            <a:ext cx="7447560" cy="3812650"/>
          </a:xfrm>
          <a:prstGeom prst="rect">
            <a:avLst/>
          </a:prstGeom>
          <a:noFill/>
          <a:ln>
            <a:noFill/>
          </a:ln>
        </p:spPr>
      </p:pic>
      <p:sp>
        <p:nvSpPr>
          <p:cNvPr id="13" name="Google Shape;13;p40"/>
          <p:cNvSpPr txBox="1"/>
          <p:nvPr/>
        </p:nvSpPr>
        <p:spPr>
          <a:xfrm>
            <a:off x="226611" y="6317311"/>
            <a:ext cx="6126481" cy="338554"/>
          </a:xfrm>
          <a:prstGeom prst="rect">
            <a:avLst/>
          </a:prstGeom>
          <a:solidFill>
            <a:schemeClr val="dk2"/>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s-ES" sz="1600" b="1" i="0" u="none" strike="noStrike" cap="none">
                <a:solidFill>
                  <a:schemeClr val="lt1"/>
                </a:solidFill>
                <a:latin typeface="Arial"/>
                <a:ea typeface="Arial"/>
                <a:cs typeface="Arial"/>
                <a:sym typeface="Arial"/>
              </a:rPr>
              <a:t>Descubre cómo en nuestra Universidad se aprende diferente</a:t>
            </a:r>
            <a:endParaRPr sz="1600" b="1" i="0" u="none" strike="noStrike" cap="none">
              <a:solidFill>
                <a:schemeClr val="lt1"/>
              </a:solidFill>
              <a:latin typeface="Arial"/>
              <a:ea typeface="Arial"/>
              <a:cs typeface="Arial"/>
              <a:sym typeface="Arial"/>
            </a:endParaRPr>
          </a:p>
        </p:txBody>
      </p:sp>
      <p:pic>
        <p:nvPicPr>
          <p:cNvPr id="14" name="Google Shape;14;p40"/>
          <p:cNvPicPr preferRelativeResize="0"/>
          <p:nvPr/>
        </p:nvPicPr>
        <p:blipFill rotWithShape="1">
          <a:blip r:embed="rId4">
            <a:alphaModFix/>
          </a:blip>
          <a:srcRect/>
          <a:stretch/>
        </p:blipFill>
        <p:spPr>
          <a:xfrm>
            <a:off x="10012772" y="301862"/>
            <a:ext cx="1832348" cy="413756"/>
          </a:xfrm>
          <a:prstGeom prst="rect">
            <a:avLst/>
          </a:prstGeom>
          <a:noFill/>
          <a:ln>
            <a:noFill/>
          </a:ln>
        </p:spPr>
      </p:pic>
      <p:pic>
        <p:nvPicPr>
          <p:cNvPr id="15" name="Google Shape;15;p40"/>
          <p:cNvPicPr preferRelativeResize="0"/>
          <p:nvPr/>
        </p:nvPicPr>
        <p:blipFill rotWithShape="1">
          <a:blip r:embed="rId5">
            <a:alphaModFix/>
          </a:blip>
          <a:srcRect/>
          <a:stretch/>
        </p:blipFill>
        <p:spPr>
          <a:xfrm>
            <a:off x="346880" y="248778"/>
            <a:ext cx="1021744" cy="34058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
        <p:cNvGrpSpPr/>
        <p:nvPr/>
      </p:nvGrpSpPr>
      <p:grpSpPr>
        <a:xfrm>
          <a:off x="0" y="0"/>
          <a:ext cx="0" cy="0"/>
          <a:chOff x="0" y="0"/>
          <a:chExt cx="0" cy="0"/>
        </a:xfrm>
      </p:grpSpPr>
      <p:pic>
        <p:nvPicPr>
          <p:cNvPr id="17" name="Google Shape;17;p41"/>
          <p:cNvPicPr preferRelativeResize="0"/>
          <p:nvPr/>
        </p:nvPicPr>
        <p:blipFill rotWithShape="1">
          <a:blip r:embed="rId2">
            <a:alphaModFix/>
          </a:blip>
          <a:srcRect l="22236" t="43377" r="54992" b="40866"/>
          <a:stretch/>
        </p:blipFill>
        <p:spPr>
          <a:xfrm rot="886752">
            <a:off x="121206" y="5480127"/>
            <a:ext cx="1689928" cy="1169456"/>
          </a:xfrm>
          <a:prstGeom prst="rect">
            <a:avLst/>
          </a:prstGeom>
          <a:noFill/>
          <a:ln>
            <a:noFill/>
          </a:ln>
        </p:spPr>
      </p:pic>
      <p:pic>
        <p:nvPicPr>
          <p:cNvPr id="18" name="Google Shape;18;p41"/>
          <p:cNvPicPr preferRelativeResize="0"/>
          <p:nvPr/>
        </p:nvPicPr>
        <p:blipFill rotWithShape="1">
          <a:blip r:embed="rId3">
            <a:alphaModFix/>
          </a:blip>
          <a:srcRect/>
          <a:stretch/>
        </p:blipFill>
        <p:spPr>
          <a:xfrm>
            <a:off x="10012772" y="301862"/>
            <a:ext cx="1832348" cy="413756"/>
          </a:xfrm>
          <a:prstGeom prst="rect">
            <a:avLst/>
          </a:prstGeom>
          <a:noFill/>
          <a:ln>
            <a:noFill/>
          </a:ln>
        </p:spPr>
      </p:pic>
      <p:sp>
        <p:nvSpPr>
          <p:cNvPr id="19" name="Google Shape;19;p41"/>
          <p:cNvSpPr/>
          <p:nvPr/>
        </p:nvSpPr>
        <p:spPr>
          <a:xfrm>
            <a:off x="0" y="6734755"/>
            <a:ext cx="12192000" cy="12324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 name="Google Shape;20;p41"/>
          <p:cNvSpPr/>
          <p:nvPr/>
        </p:nvSpPr>
        <p:spPr>
          <a:xfrm>
            <a:off x="0" y="0"/>
            <a:ext cx="8014915" cy="4571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1" name="Google Shape;21;p41"/>
          <p:cNvPicPr preferRelativeResize="0"/>
          <p:nvPr/>
        </p:nvPicPr>
        <p:blipFill rotWithShape="1">
          <a:blip r:embed="rId4">
            <a:alphaModFix/>
          </a:blip>
          <a:srcRect/>
          <a:stretch/>
        </p:blipFill>
        <p:spPr>
          <a:xfrm>
            <a:off x="346880" y="301862"/>
            <a:ext cx="1021744" cy="340582"/>
          </a:xfrm>
          <a:prstGeom prst="rect">
            <a:avLst/>
          </a:prstGeom>
          <a:noFill/>
          <a:ln>
            <a:noFill/>
          </a:ln>
        </p:spPr>
      </p:pic>
      <p:pic>
        <p:nvPicPr>
          <p:cNvPr id="22" name="Google Shape;22;p41"/>
          <p:cNvPicPr preferRelativeResize="0"/>
          <p:nvPr/>
        </p:nvPicPr>
        <p:blipFill rotWithShape="1">
          <a:blip r:embed="rId5">
            <a:alphaModFix/>
          </a:blip>
          <a:srcRect/>
          <a:stretch/>
        </p:blipFill>
        <p:spPr>
          <a:xfrm>
            <a:off x="1650923" y="5672689"/>
            <a:ext cx="517002" cy="784330"/>
          </a:xfrm>
          <a:prstGeom prst="rect">
            <a:avLst/>
          </a:prstGeom>
          <a:noFill/>
          <a:ln>
            <a:noFill/>
          </a:ln>
        </p:spPr>
      </p:pic>
      <p:pic>
        <p:nvPicPr>
          <p:cNvPr id="23" name="Google Shape;23;p41"/>
          <p:cNvPicPr preferRelativeResize="0"/>
          <p:nvPr/>
        </p:nvPicPr>
        <p:blipFill rotWithShape="1">
          <a:blip r:embed="rId6">
            <a:alphaModFix/>
          </a:blip>
          <a:srcRect l="24763" t="39188" r="51700" b="43304"/>
          <a:stretch/>
        </p:blipFill>
        <p:spPr>
          <a:xfrm>
            <a:off x="10790689" y="5672689"/>
            <a:ext cx="1054431" cy="78433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grpSp>
        <p:nvGrpSpPr>
          <p:cNvPr id="28" name="Google Shape;28;p1"/>
          <p:cNvGrpSpPr/>
          <p:nvPr/>
        </p:nvGrpSpPr>
        <p:grpSpPr>
          <a:xfrm>
            <a:off x="752260" y="128016"/>
            <a:ext cx="11238572" cy="3813730"/>
            <a:chOff x="752260" y="128016"/>
            <a:chExt cx="11238572" cy="3813730"/>
          </a:xfrm>
        </p:grpSpPr>
        <p:sp>
          <p:nvSpPr>
            <p:cNvPr id="29" name="Google Shape;29;p1"/>
            <p:cNvSpPr txBox="1"/>
            <p:nvPr/>
          </p:nvSpPr>
          <p:spPr>
            <a:xfrm>
              <a:off x="752260" y="2002794"/>
              <a:ext cx="7679447" cy="1938952"/>
            </a:xfrm>
            <a:prstGeom prst="rect">
              <a:avLst/>
            </a:prstGeom>
            <a:noFill/>
            <a:ln>
              <a:noFill/>
            </a:ln>
          </p:spPr>
          <p:txBody>
            <a:bodyPr spcFirstLastPara="1" wrap="square" lIns="91425" tIns="45700" rIns="91425" bIns="45700" anchor="t" anchorCtr="0">
              <a:spAutoFit/>
            </a:bodyPr>
            <a:lstStyle/>
            <a:p>
              <a:r>
                <a:rPr lang="es-ES" sz="4000" b="1" dirty="0" err="1">
                  <a:solidFill>
                    <a:schemeClr val="lt1"/>
                  </a:solidFill>
                </a:rPr>
                <a:t>Prompts</a:t>
              </a:r>
              <a:r>
                <a:rPr lang="es-ES" sz="4000" b="1" dirty="0">
                  <a:solidFill>
                    <a:schemeClr val="lt1"/>
                  </a:solidFill>
                </a:rPr>
                <a:t> metacognitivos para diseñar experiencias de aprendizaje </a:t>
              </a:r>
              <a:endParaRPr lang="es-ES" sz="4000" b="1" dirty="0">
                <a:solidFill>
                  <a:schemeClr val="lt1"/>
                </a:solidFill>
                <a:latin typeface="Arial"/>
                <a:ea typeface="Arial"/>
                <a:cs typeface="Arial"/>
              </a:endParaRPr>
            </a:p>
          </p:txBody>
        </p:sp>
        <p:sp>
          <p:nvSpPr>
            <p:cNvPr id="30" name="Google Shape;30;p1"/>
            <p:cNvSpPr txBox="1"/>
            <p:nvPr/>
          </p:nvSpPr>
          <p:spPr>
            <a:xfrm>
              <a:off x="752260" y="1552564"/>
              <a:ext cx="515261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800">
                  <a:solidFill>
                    <a:schemeClr val="lt1"/>
                  </a:solidFill>
                </a:rPr>
                <a:t>Recurso</a:t>
              </a:r>
              <a:endParaRPr lang="es-ES" sz="2800">
                <a:solidFill>
                  <a:schemeClr val="lt1"/>
                </a:solidFill>
                <a:latin typeface="Arial"/>
                <a:ea typeface="Arial"/>
                <a:cs typeface="Arial"/>
              </a:endParaRPr>
            </a:p>
          </p:txBody>
        </p:sp>
        <p:sp>
          <p:nvSpPr>
            <p:cNvPr id="32" name="Google Shape;32;p1"/>
            <p:cNvSpPr/>
            <p:nvPr/>
          </p:nvSpPr>
          <p:spPr>
            <a:xfrm>
              <a:off x="9778133" y="128016"/>
              <a:ext cx="2212699" cy="961441"/>
            </a:xfrm>
            <a:prstGeom prst="rect">
              <a:avLst/>
            </a:prstGeom>
            <a:solidFill>
              <a:srgbClr val="00BBEF"/>
            </a:solidFill>
            <a:ln w="19050" cap="flat" cmpd="sng">
              <a:solidFill>
                <a:srgbClr val="00BBE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4"/>
          <p:cNvSpPr/>
          <p:nvPr/>
        </p:nvSpPr>
        <p:spPr>
          <a:xfrm>
            <a:off x="9528048" y="182880"/>
            <a:ext cx="2505456" cy="768096"/>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6" name="Google Shape;316;p34"/>
          <p:cNvSpPr txBox="1"/>
          <p:nvPr/>
        </p:nvSpPr>
        <p:spPr>
          <a:xfrm>
            <a:off x="-77057" y="2405600"/>
            <a:ext cx="12192000" cy="1292662"/>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es-ES" sz="3200" b="1">
                <a:solidFill>
                  <a:srgbClr val="000000"/>
                </a:solidFill>
                <a:latin typeface="Arial"/>
                <a:ea typeface="Arial"/>
                <a:cs typeface="Arial"/>
                <a:sym typeface="Arial"/>
              </a:rPr>
              <a:t>¿Cómo diseñar una experiencia basado en Ciclo de Kolb?</a:t>
            </a:r>
            <a:endParaRPr/>
          </a:p>
          <a:p>
            <a:pPr marL="0" marR="0" lvl="0" indent="0" algn="ctr" rtl="0">
              <a:spcBef>
                <a:spcPts val="0"/>
              </a:spcBef>
              <a:spcAft>
                <a:spcPts val="0"/>
              </a:spcAft>
              <a:buNone/>
            </a:pPr>
            <a:endParaRPr sz="1400" b="1">
              <a:solidFill>
                <a:schemeClr val="dk1"/>
              </a:solidFill>
              <a:latin typeface="Arial"/>
              <a:ea typeface="Arial"/>
              <a:cs typeface="Arial"/>
              <a:sym typeface="Arial"/>
            </a:endParaRPr>
          </a:p>
        </p:txBody>
      </p:sp>
      <p:sp>
        <p:nvSpPr>
          <p:cNvPr id="317" name="Google Shape;317;p34"/>
          <p:cNvSpPr txBox="1"/>
          <p:nvPr/>
        </p:nvSpPr>
        <p:spPr>
          <a:xfrm>
            <a:off x="554454" y="2169314"/>
            <a:ext cx="10223292" cy="707846"/>
          </a:xfrm>
          <a:prstGeom prst="rect">
            <a:avLst/>
          </a:prstGeom>
          <a:noFill/>
          <a:ln>
            <a:noFill/>
          </a:ln>
        </p:spPr>
        <p:txBody>
          <a:bodyPr spcFirstLastPara="1" wrap="square" lIns="91425" tIns="45700" rIns="91425" bIns="45700" anchor="t" anchorCtr="0">
            <a:spAutoFit/>
          </a:bodyPr>
          <a:lstStyle/>
          <a:p>
            <a:pPr algn="ctr"/>
            <a:r>
              <a:rPr lang="es-ES" sz="4000" b="1" dirty="0">
                <a:solidFill>
                  <a:srgbClr val="00B0F0"/>
                </a:solidFill>
              </a:rPr>
              <a:t>4. Diseña tu experiencia de </a:t>
            </a:r>
            <a:r>
              <a:rPr lang="es-ES" sz="4000" b="1">
                <a:solidFill>
                  <a:srgbClr val="00B0F0"/>
                </a:solidFill>
              </a:rPr>
              <a:t>aprendizaje</a:t>
            </a:r>
            <a:endParaRPr lang="es-ES" sz="4000" b="1" dirty="0">
              <a:solidFill>
                <a:srgbClr val="00B0F0"/>
              </a:solidFill>
              <a:latin typeface="Arial"/>
              <a:ea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2">
          <a:extLst>
            <a:ext uri="{FF2B5EF4-FFF2-40B4-BE49-F238E27FC236}">
              <a16:creationId xmlns:a16="http://schemas.microsoft.com/office/drawing/2014/main" id="{04C1E332-F009-85EE-AE61-F0C5FD557F22}"/>
            </a:ext>
          </a:extLst>
        </p:cNvPr>
        <p:cNvGrpSpPr/>
        <p:nvPr/>
      </p:nvGrpSpPr>
      <p:grpSpPr>
        <a:xfrm>
          <a:off x="0" y="0"/>
          <a:ext cx="0" cy="0"/>
          <a:chOff x="0" y="0"/>
          <a:chExt cx="0" cy="0"/>
        </a:xfrm>
      </p:grpSpPr>
      <p:sp>
        <p:nvSpPr>
          <p:cNvPr id="293" name="Google Shape;293;p32">
            <a:extLst>
              <a:ext uri="{FF2B5EF4-FFF2-40B4-BE49-F238E27FC236}">
                <a16:creationId xmlns:a16="http://schemas.microsoft.com/office/drawing/2014/main" id="{B2B9DEC6-BDC3-1260-35C2-293BEA589453}"/>
              </a:ext>
            </a:extLst>
          </p:cNvPr>
          <p:cNvSpPr/>
          <p:nvPr/>
        </p:nvSpPr>
        <p:spPr>
          <a:xfrm>
            <a:off x="0" y="6728346"/>
            <a:ext cx="12192000" cy="129654"/>
          </a:xfrm>
          <a:prstGeom prst="rect">
            <a:avLst/>
          </a:prstGeom>
          <a:solidFill>
            <a:srgbClr val="F9F9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4" name="Google Shape;294;p32">
            <a:extLst>
              <a:ext uri="{FF2B5EF4-FFF2-40B4-BE49-F238E27FC236}">
                <a16:creationId xmlns:a16="http://schemas.microsoft.com/office/drawing/2014/main" id="{8343FBCC-918F-8579-0F06-6FF25E2C1A88}"/>
              </a:ext>
            </a:extLst>
          </p:cNvPr>
          <p:cNvSpPr/>
          <p:nvPr/>
        </p:nvSpPr>
        <p:spPr>
          <a:xfrm>
            <a:off x="5882185" y="61414"/>
            <a:ext cx="6309815" cy="6796586"/>
          </a:xfrm>
          <a:prstGeom prst="rect">
            <a:avLst/>
          </a:prstGeom>
          <a:solidFill>
            <a:srgbClr val="01007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5" name="Google Shape;295;p32">
            <a:extLst>
              <a:ext uri="{FF2B5EF4-FFF2-40B4-BE49-F238E27FC236}">
                <a16:creationId xmlns:a16="http://schemas.microsoft.com/office/drawing/2014/main" id="{8EA73EAF-8EA8-7105-3F15-D32E4D4DAC10}"/>
              </a:ext>
            </a:extLst>
          </p:cNvPr>
          <p:cNvSpPr txBox="1"/>
          <p:nvPr/>
        </p:nvSpPr>
        <p:spPr>
          <a:xfrm>
            <a:off x="7427000" y="-61858"/>
            <a:ext cx="3101825" cy="837152"/>
          </a:xfrm>
          <a:prstGeom prst="rect">
            <a:avLst/>
          </a:prstGeom>
          <a:noFill/>
          <a:ln>
            <a:noFill/>
          </a:ln>
        </p:spPr>
        <p:txBody>
          <a:bodyPr spcFirstLastPara="1" wrap="square" lIns="0" tIns="0" rIns="0" bIns="0" anchor="t" anchorCtr="0">
            <a:spAutoFit/>
          </a:bodyPr>
          <a:lstStyle/>
          <a:p>
            <a:pPr marL="0" marR="0" lvl="0" indent="0" algn="ctr" rtl="0">
              <a:lnSpc>
                <a:spcPct val="170400"/>
              </a:lnSpc>
              <a:spcBef>
                <a:spcPts val="0"/>
              </a:spcBef>
              <a:spcAft>
                <a:spcPts val="0"/>
              </a:spcAft>
              <a:buNone/>
            </a:pPr>
            <a:r>
              <a:rPr lang="es-ES" sz="3200" b="1" dirty="0" err="1">
                <a:solidFill>
                  <a:schemeClr val="lt1"/>
                </a:solidFill>
                <a:latin typeface="Inter"/>
                <a:ea typeface="Inter"/>
                <a:cs typeface="Inter"/>
                <a:sym typeface="Inter"/>
              </a:rPr>
              <a:t>Prompt</a:t>
            </a:r>
            <a:endParaRPr sz="2000" b="1" dirty="0">
              <a:solidFill>
                <a:schemeClr val="lt1"/>
              </a:solidFill>
              <a:latin typeface="Inter"/>
              <a:ea typeface="Inter"/>
              <a:cs typeface="Inter"/>
              <a:sym typeface="Inter"/>
            </a:endParaRPr>
          </a:p>
        </p:txBody>
      </p:sp>
      <p:sp>
        <p:nvSpPr>
          <p:cNvPr id="296" name="Google Shape;296;p32">
            <a:extLst>
              <a:ext uri="{FF2B5EF4-FFF2-40B4-BE49-F238E27FC236}">
                <a16:creationId xmlns:a16="http://schemas.microsoft.com/office/drawing/2014/main" id="{3197ACE1-A786-F8BC-8548-18735B1DF7D0}"/>
              </a:ext>
            </a:extLst>
          </p:cNvPr>
          <p:cNvSpPr txBox="1"/>
          <p:nvPr/>
        </p:nvSpPr>
        <p:spPr>
          <a:xfrm>
            <a:off x="6101355" y="981831"/>
            <a:ext cx="5871474" cy="5539978"/>
          </a:xfrm>
          <a:prstGeom prst="rect">
            <a:avLst/>
          </a:prstGeom>
          <a:noFill/>
          <a:ln>
            <a:noFill/>
          </a:ln>
        </p:spPr>
        <p:txBody>
          <a:bodyPr spcFirstLastPara="1" wrap="square" lIns="0" tIns="0" rIns="0" bIns="0" anchor="t" anchorCtr="0">
            <a:spAutoFit/>
          </a:bodyPr>
          <a:lstStyle/>
          <a:p>
            <a:r>
              <a:rPr lang="es-ES" sz="800" dirty="0">
                <a:solidFill>
                  <a:schemeClr val="lt1"/>
                </a:solidFill>
              </a:rPr>
              <a:t>Actúa como un experto en diseño de experiencias de aprendizaje experiencial, pedagogía universitaria y ciclo de Kolb. Vas a diseñar una experiencia de aprendizaje completa tomando en cuenta la conversación que hemos tenido, enfócate en: la caracterización del grupo, los resultados de aprendizaje o propósito formativo, y la evaluación o evidencia esperada. Aclara que trabajarás con ese insumo como base principal y diseña de una vez una experiencia de aprendizaje completa, sin hacer preguntas paso a paso. Usa como fundamento el ciclo de Kolb y organiza la propuesta en torno a estas fases:</a:t>
            </a:r>
          </a:p>
          <a:p>
            <a:endParaRPr lang="es-ES" sz="800" dirty="0"/>
          </a:p>
          <a:p>
            <a:r>
              <a:rPr lang="es-ES" sz="800" dirty="0">
                <a:solidFill>
                  <a:schemeClr val="lt1"/>
                </a:solidFill>
              </a:rPr>
              <a:t>- Espacio de aprendizaje: actividad inicial para generar vínculos, confianza y disposición para aprender, conectada con el resultado de aprendizaje.</a:t>
            </a:r>
          </a:p>
          <a:p>
            <a:r>
              <a:rPr lang="es-ES" sz="800" dirty="0">
                <a:solidFill>
                  <a:schemeClr val="lt1"/>
                </a:solidFill>
              </a:rPr>
              <a:t>- Experiencia concreta: actividad vivencial que detone los sentidos, active la curiosidad y permita explorar saberes previos.</a:t>
            </a:r>
          </a:p>
          <a:p>
            <a:r>
              <a:rPr lang="es-ES" sz="800" dirty="0">
                <a:solidFill>
                  <a:schemeClr val="lt1"/>
                </a:solidFill>
              </a:rPr>
              <a:t>- Observación reflexiva: preguntas o mediaciones para analizar lo vivido, reconocer dificultades, decisiones, emociones, comprensiones emergentes y relaciones con el tema.</a:t>
            </a:r>
          </a:p>
          <a:p>
            <a:r>
              <a:rPr lang="es-ES" sz="800" dirty="0">
                <a:solidFill>
                  <a:schemeClr val="lt1"/>
                </a:solidFill>
              </a:rPr>
              <a:t>- Conceptualización abstracta: desarrollo del contenido teórico o conceptual a partir de la experiencia previa, conectando explícitamente teoría y vivencia.</a:t>
            </a:r>
          </a:p>
          <a:p>
            <a:r>
              <a:rPr lang="es-ES" sz="800" dirty="0">
                <a:solidFill>
                  <a:schemeClr val="lt1"/>
                </a:solidFill>
              </a:rPr>
              <a:t>- Experimentación activa: actividad de aplicación en una situación nueva o significativa para consolidar el aprendizaje.</a:t>
            </a:r>
            <a:endParaRPr lang="es-ES" sz="800" dirty="0">
              <a:solidFill>
                <a:schemeClr val="bg1"/>
              </a:solidFill>
            </a:endParaRPr>
          </a:p>
          <a:p>
            <a:r>
              <a:rPr lang="es-ES" sz="800" dirty="0">
                <a:solidFill>
                  <a:schemeClr val="bg1"/>
                </a:solidFill>
              </a:rPr>
              <a:t>- Cierre: actividad de síntesis, metacognición, identificación de dudas y proyección.</a:t>
            </a:r>
          </a:p>
          <a:p>
            <a:endParaRPr lang="es-ES" sz="800" dirty="0">
              <a:solidFill>
                <a:schemeClr val="bg1"/>
              </a:solidFill>
            </a:endParaRPr>
          </a:p>
          <a:p>
            <a:r>
              <a:rPr lang="es-ES" sz="800" dirty="0">
                <a:solidFill>
                  <a:schemeClr val="bg1"/>
                </a:solidFill>
              </a:rPr>
              <a:t>Toma decisiones pedagógicas fundamentadas a partir del archivo. Si faltan datos, no interrumpas el proceso con preguntas: realiza inferencias razonables, aclara brevemente qué asumiste y continúa con el diseño. Revisa especialmente la coherencia entre: - caracterización del grupo, - resultado de aprendizaje, - evaluación o evidencia, - y fases del ciclo de Kolb.</a:t>
            </a:r>
          </a:p>
          <a:p>
            <a:endParaRPr lang="es-ES" sz="800" dirty="0">
              <a:solidFill>
                <a:schemeClr val="bg1"/>
              </a:solidFill>
            </a:endParaRPr>
          </a:p>
          <a:p>
            <a:r>
              <a:rPr lang="es-ES" sz="800" dirty="0">
                <a:solidFill>
                  <a:schemeClr val="bg1"/>
                </a:solidFill>
              </a:rPr>
              <a:t>Si encuentras desarticulaciones, vacíos o incoherencias, señálalos brevemente y ajusta la propuesta para mejorarla. Puedes apoyarte, cuando sea pertinente, en estrategias como estudios de caso, simulaciones, experimentos, juego de roles, exploración, observación de fenómenos, diarios de reflexión, debates, diálogo socrático, entrevistas entre pares, proyectos aplicados, resolución de casos, planes de acción, diseño colaborativo, creación de productos, prototipos o experimentos. Elige solo las que realmente respondan al contexto.</a:t>
            </a:r>
          </a:p>
          <a:p>
            <a:endParaRPr lang="es-ES" sz="800" dirty="0">
              <a:solidFill>
                <a:schemeClr val="bg1"/>
              </a:solidFill>
            </a:endParaRPr>
          </a:p>
          <a:p>
            <a:r>
              <a:rPr lang="es-ES" sz="800" dirty="0">
                <a:solidFill>
                  <a:schemeClr val="bg1"/>
                </a:solidFill>
              </a:rPr>
              <a:t>Tu respuesta debe estar organizada con esta estructura:</a:t>
            </a:r>
          </a:p>
          <a:p>
            <a:endParaRPr lang="es-ES" sz="800" dirty="0">
              <a:solidFill>
                <a:schemeClr val="bg1"/>
              </a:solidFill>
            </a:endParaRPr>
          </a:p>
          <a:p>
            <a:r>
              <a:rPr lang="es-ES" sz="800" dirty="0">
                <a:solidFill>
                  <a:schemeClr val="bg1"/>
                </a:solidFill>
              </a:rPr>
              <a:t>1. Lectura pedagógica inicial del archivo.</a:t>
            </a:r>
          </a:p>
          <a:p>
            <a:r>
              <a:rPr lang="es-ES" sz="800" dirty="0">
                <a:solidFill>
                  <a:schemeClr val="bg1"/>
                </a:solidFill>
              </a:rPr>
              <a:t>2. Diseño completo de la experiencia de aprendizaje:</a:t>
            </a:r>
          </a:p>
          <a:p>
            <a:r>
              <a:rPr lang="es-ES" sz="800" dirty="0">
                <a:solidFill>
                  <a:schemeClr val="bg1"/>
                </a:solidFill>
              </a:rPr>
              <a:t>   - Propósito formativo</a:t>
            </a:r>
          </a:p>
          <a:p>
            <a:r>
              <a:rPr lang="es-ES" sz="800" dirty="0">
                <a:solidFill>
                  <a:schemeClr val="bg1"/>
                </a:solidFill>
              </a:rPr>
              <a:t>   - Espacio de aprendizaje</a:t>
            </a:r>
          </a:p>
          <a:p>
            <a:r>
              <a:rPr lang="es-ES" sz="800" dirty="0">
                <a:solidFill>
                  <a:schemeClr val="bg1"/>
                </a:solidFill>
              </a:rPr>
              <a:t>   - Experiencia concreta</a:t>
            </a:r>
          </a:p>
          <a:p>
            <a:r>
              <a:rPr lang="es-ES" sz="800" dirty="0">
                <a:solidFill>
                  <a:schemeClr val="bg1"/>
                </a:solidFill>
              </a:rPr>
              <a:t>   - Observación reflexiva</a:t>
            </a:r>
          </a:p>
          <a:p>
            <a:r>
              <a:rPr lang="es-ES" sz="800" dirty="0">
                <a:solidFill>
                  <a:schemeClr val="bg1"/>
                </a:solidFill>
              </a:rPr>
              <a:t>   - Conceptualización abstracta</a:t>
            </a:r>
          </a:p>
          <a:p>
            <a:r>
              <a:rPr lang="es-ES" sz="800" dirty="0">
                <a:solidFill>
                  <a:schemeClr val="bg1"/>
                </a:solidFill>
              </a:rPr>
              <a:t>   - Experimentación activa</a:t>
            </a:r>
          </a:p>
          <a:p>
            <a:r>
              <a:rPr lang="es-ES" sz="800" dirty="0">
                <a:solidFill>
                  <a:schemeClr val="bg1"/>
                </a:solidFill>
              </a:rPr>
              <a:t>   - Cierre</a:t>
            </a:r>
          </a:p>
          <a:p>
            <a:r>
              <a:rPr lang="es-ES" sz="800" dirty="0">
                <a:solidFill>
                  <a:schemeClr val="bg1"/>
                </a:solidFill>
              </a:rPr>
              <a:t>3. Articulación con la evaluación.</a:t>
            </a:r>
          </a:p>
          <a:p>
            <a:r>
              <a:rPr lang="es-ES" sz="800" dirty="0">
                <a:solidFill>
                  <a:schemeClr val="bg1"/>
                </a:solidFill>
              </a:rPr>
              <a:t>4. Recomendaciones pedagógicas finales.</a:t>
            </a:r>
          </a:p>
          <a:p>
            <a:endParaRPr lang="es-ES" sz="800" dirty="0">
              <a:solidFill>
                <a:schemeClr val="bg1"/>
              </a:solidFill>
            </a:endParaRPr>
          </a:p>
          <a:p>
            <a:r>
              <a:rPr lang="es-ES" sz="800" dirty="0">
                <a:solidFill>
                  <a:schemeClr val="bg1"/>
                </a:solidFill>
              </a:rPr>
              <a:t>Redacta la propuesta con lenguaje profesional, claro, pedagógico y aplicable. No entregues ideas sueltas ni una plantilla vacía: entrega una experiencia ya construida.</a:t>
            </a:r>
          </a:p>
          <a:p>
            <a:endParaRPr lang="es-ES" sz="800" dirty="0">
              <a:solidFill>
                <a:schemeClr val="bg1"/>
              </a:solidFill>
            </a:endParaRPr>
          </a:p>
          <a:p>
            <a:r>
              <a:rPr lang="es-ES" sz="800" dirty="0">
                <a:solidFill>
                  <a:schemeClr val="bg1"/>
                </a:solidFill>
              </a:rPr>
              <a:t>Finaliza con esta frase exacta:</a:t>
            </a:r>
          </a:p>
          <a:p>
            <a:r>
              <a:rPr lang="es-ES" sz="800" dirty="0">
                <a:solidFill>
                  <a:schemeClr val="bg1"/>
                </a:solidFill>
              </a:rPr>
              <a:t>“Ya está lista tu experiencia de aprendizaje basada en el ciclo de Kolb”.</a:t>
            </a:r>
            <a:endParaRPr lang="es-MX" sz="800" dirty="0">
              <a:solidFill>
                <a:schemeClr val="bg1"/>
              </a:solidFill>
            </a:endParaRPr>
          </a:p>
        </p:txBody>
      </p:sp>
      <p:sp>
        <p:nvSpPr>
          <p:cNvPr id="297" name="Google Shape;297;p32">
            <a:extLst>
              <a:ext uri="{FF2B5EF4-FFF2-40B4-BE49-F238E27FC236}">
                <a16:creationId xmlns:a16="http://schemas.microsoft.com/office/drawing/2014/main" id="{70646AAA-B111-0AC1-974F-422CE67F2FD7}"/>
              </a:ext>
            </a:extLst>
          </p:cNvPr>
          <p:cNvSpPr txBox="1"/>
          <p:nvPr/>
        </p:nvSpPr>
        <p:spPr>
          <a:xfrm>
            <a:off x="750488" y="1040796"/>
            <a:ext cx="4466827" cy="4188839"/>
          </a:xfrm>
          <a:prstGeom prst="rect">
            <a:avLst/>
          </a:prstGeom>
          <a:noFill/>
          <a:ln>
            <a:noFill/>
          </a:ln>
        </p:spPr>
        <p:txBody>
          <a:bodyPr spcFirstLastPara="1" wrap="square" lIns="0" tIns="0" rIns="0" bIns="0" anchor="t" anchorCtr="0">
            <a:spAutoFit/>
          </a:bodyPr>
          <a:lstStyle/>
          <a:p>
            <a:pPr marL="0" marR="0" lvl="0" indent="0" algn="ctr" rtl="0">
              <a:lnSpc>
                <a:spcPct val="170400"/>
              </a:lnSpc>
              <a:spcBef>
                <a:spcPts val="0"/>
              </a:spcBef>
              <a:spcAft>
                <a:spcPts val="0"/>
              </a:spcAft>
              <a:buNone/>
            </a:pPr>
            <a:r>
              <a:rPr lang="es-ES" sz="4000" b="1" dirty="0">
                <a:solidFill>
                  <a:srgbClr val="010079"/>
                </a:solidFill>
                <a:latin typeface="Inter"/>
                <a:ea typeface="Inter"/>
                <a:cs typeface="Inter"/>
                <a:sym typeface="Inter"/>
              </a:rPr>
              <a:t>Potenciar con Inteligencia Artificial</a:t>
            </a:r>
            <a:endParaRPr dirty="0"/>
          </a:p>
          <a:p>
            <a:pPr algn="ctr">
              <a:lnSpc>
                <a:spcPct val="340800"/>
              </a:lnSpc>
            </a:pPr>
            <a:r>
              <a:rPr lang="es-ES" sz="2000" b="1">
                <a:solidFill>
                  <a:srgbClr val="010079"/>
                </a:solidFill>
                <a:latin typeface="Inter"/>
                <a:ea typeface="Inter"/>
                <a:sym typeface="Inter"/>
              </a:rPr>
              <a:t>Diseño de clase con Kolb</a:t>
            </a:r>
            <a:endParaRPr/>
          </a:p>
        </p:txBody>
      </p:sp>
      <p:sp>
        <p:nvSpPr>
          <p:cNvPr id="298" name="Google Shape;298;p32">
            <a:extLst>
              <a:ext uri="{FF2B5EF4-FFF2-40B4-BE49-F238E27FC236}">
                <a16:creationId xmlns:a16="http://schemas.microsoft.com/office/drawing/2014/main" id="{49B202A3-993C-42A7-C21D-22CC37C97685}"/>
              </a:ext>
            </a:extLst>
          </p:cNvPr>
          <p:cNvSpPr/>
          <p:nvPr/>
        </p:nvSpPr>
        <p:spPr>
          <a:xfrm>
            <a:off x="5882185" y="-1457"/>
            <a:ext cx="6309815" cy="62871"/>
          </a:xfrm>
          <a:prstGeom prst="rect">
            <a:avLst/>
          </a:prstGeom>
          <a:solidFill>
            <a:srgbClr val="F7D5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665667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38"/>
          <p:cNvSpPr/>
          <p:nvPr/>
        </p:nvSpPr>
        <p:spPr>
          <a:xfrm>
            <a:off x="9794175" y="288437"/>
            <a:ext cx="2212699" cy="961441"/>
          </a:xfrm>
          <a:prstGeom prst="rect">
            <a:avLst/>
          </a:prstGeom>
          <a:solidFill>
            <a:srgbClr val="00BBEF"/>
          </a:solidFill>
          <a:ln w="19050" cap="flat" cmpd="sng">
            <a:solidFill>
              <a:srgbClr val="00BBE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grpSp>
        <p:nvGrpSpPr>
          <p:cNvPr id="37" name="Google Shape;37;p2"/>
          <p:cNvGrpSpPr/>
          <p:nvPr/>
        </p:nvGrpSpPr>
        <p:grpSpPr>
          <a:xfrm>
            <a:off x="478693" y="128016"/>
            <a:ext cx="11713307" cy="4969476"/>
            <a:chOff x="478693" y="128016"/>
            <a:chExt cx="11713307" cy="4969476"/>
          </a:xfrm>
        </p:grpSpPr>
        <p:sp>
          <p:nvSpPr>
            <p:cNvPr id="38" name="Google Shape;38;p2"/>
            <p:cNvSpPr txBox="1"/>
            <p:nvPr/>
          </p:nvSpPr>
          <p:spPr>
            <a:xfrm>
              <a:off x="478693" y="2710349"/>
              <a:ext cx="6536703" cy="141577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400">
                  <a:solidFill>
                    <a:schemeClr val="dk1"/>
                  </a:solidFill>
                  <a:latin typeface="Arial"/>
                  <a:ea typeface="Arial"/>
                  <a:cs typeface="Arial"/>
                  <a:sym typeface="Arial"/>
                </a:rPr>
                <a:t>Líder de formación</a:t>
              </a:r>
              <a:endParaRPr/>
            </a:p>
            <a:p>
              <a:pPr marL="0" marR="0" lvl="0" indent="0" algn="l" rtl="0">
                <a:spcBef>
                  <a:spcPts val="0"/>
                </a:spcBef>
                <a:spcAft>
                  <a:spcPts val="0"/>
                </a:spcAft>
                <a:buNone/>
              </a:pPr>
              <a:r>
                <a:rPr lang="es-ES" sz="2400">
                  <a:solidFill>
                    <a:schemeClr val="dk1"/>
                  </a:solidFill>
                  <a:latin typeface="Arial"/>
                  <a:ea typeface="Arial"/>
                  <a:cs typeface="Arial"/>
                  <a:sym typeface="Arial"/>
                </a:rPr>
                <a:t>Centro para la Excelencia en el Aprendizaje</a:t>
              </a:r>
              <a:endParaRPr/>
            </a:p>
            <a:p>
              <a:pPr marL="0" marR="0" lvl="0" indent="0" algn="l" rtl="0">
                <a:spcBef>
                  <a:spcPts val="0"/>
                </a:spcBef>
                <a:spcAft>
                  <a:spcPts val="0"/>
                </a:spcAft>
                <a:buNone/>
              </a:pPr>
              <a:r>
                <a:rPr lang="es-ES" sz="2400">
                  <a:solidFill>
                    <a:schemeClr val="dk1"/>
                  </a:solidFill>
                  <a:latin typeface="Arial"/>
                  <a:ea typeface="Arial"/>
                  <a:cs typeface="Arial"/>
                  <a:sym typeface="Arial"/>
                </a:rPr>
                <a:t>eyarce@eafit.edu.co</a:t>
              </a:r>
              <a:endParaRPr sz="2400">
                <a:solidFill>
                  <a:schemeClr val="dk1"/>
                </a:solidFill>
                <a:latin typeface="Arial"/>
                <a:ea typeface="Arial"/>
                <a:cs typeface="Arial"/>
                <a:sym typeface="Arial"/>
              </a:endParaRPr>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9" name="Google Shape;39;p2"/>
            <p:cNvSpPr txBox="1"/>
            <p:nvPr/>
          </p:nvSpPr>
          <p:spPr>
            <a:xfrm>
              <a:off x="478694" y="2138284"/>
              <a:ext cx="590634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3600" b="1" dirty="0">
                  <a:solidFill>
                    <a:schemeClr val="dk1"/>
                  </a:solidFill>
                  <a:latin typeface="Arial"/>
                  <a:ea typeface="Arial"/>
                  <a:cs typeface="Arial"/>
                  <a:sym typeface="Arial"/>
                </a:rPr>
                <a:t>Maryory Yarce Vasco</a:t>
              </a:r>
              <a:endParaRPr sz="3600" b="1" dirty="0">
                <a:solidFill>
                  <a:schemeClr val="dk1"/>
                </a:solidFill>
                <a:latin typeface="Arial"/>
                <a:ea typeface="Arial"/>
                <a:cs typeface="Arial"/>
                <a:sym typeface="Arial"/>
              </a:endParaRPr>
            </a:p>
          </p:txBody>
        </p:sp>
        <p:pic>
          <p:nvPicPr>
            <p:cNvPr id="40" name="Google Shape;40;p2"/>
            <p:cNvPicPr preferRelativeResize="0"/>
            <p:nvPr/>
          </p:nvPicPr>
          <p:blipFill rotWithShape="1">
            <a:blip r:embed="rId3">
              <a:alphaModFix/>
            </a:blip>
            <a:srcRect l="15898" t="4874" r="35231" b="30133"/>
            <a:stretch/>
          </p:blipFill>
          <p:spPr>
            <a:xfrm>
              <a:off x="6919945" y="1158068"/>
              <a:ext cx="4285224" cy="3939424"/>
            </a:xfrm>
            <a:prstGeom prst="flowChartConnector">
              <a:avLst/>
            </a:prstGeom>
            <a:noFill/>
            <a:ln>
              <a:noFill/>
            </a:ln>
          </p:spPr>
        </p:pic>
        <p:sp>
          <p:nvSpPr>
            <p:cNvPr id="41" name="Google Shape;41;p2"/>
            <p:cNvSpPr/>
            <p:nvPr/>
          </p:nvSpPr>
          <p:spPr>
            <a:xfrm>
              <a:off x="9144000" y="128016"/>
              <a:ext cx="3048000" cy="73152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
          <a:extLst>
            <a:ext uri="{FF2B5EF4-FFF2-40B4-BE49-F238E27FC236}">
              <a16:creationId xmlns:a16="http://schemas.microsoft.com/office/drawing/2014/main" id="{4C57A8BB-FB5B-2060-B49C-0A15FFDC6B0C}"/>
            </a:ext>
          </a:extLst>
        </p:cNvPr>
        <p:cNvGrpSpPr/>
        <p:nvPr/>
      </p:nvGrpSpPr>
      <p:grpSpPr>
        <a:xfrm>
          <a:off x="0" y="0"/>
          <a:ext cx="0" cy="0"/>
          <a:chOff x="0" y="0"/>
          <a:chExt cx="0" cy="0"/>
        </a:xfrm>
      </p:grpSpPr>
      <p:grpSp>
        <p:nvGrpSpPr>
          <p:cNvPr id="37" name="Google Shape;37;p2">
            <a:extLst>
              <a:ext uri="{FF2B5EF4-FFF2-40B4-BE49-F238E27FC236}">
                <a16:creationId xmlns:a16="http://schemas.microsoft.com/office/drawing/2014/main" id="{07B31B4C-038F-C096-7918-50B2400C5F45}"/>
              </a:ext>
            </a:extLst>
          </p:cNvPr>
          <p:cNvGrpSpPr/>
          <p:nvPr/>
        </p:nvGrpSpPr>
        <p:grpSpPr>
          <a:xfrm>
            <a:off x="163147" y="128016"/>
            <a:ext cx="12028853" cy="5442941"/>
            <a:chOff x="163147" y="128016"/>
            <a:chExt cx="12028853" cy="4905673"/>
          </a:xfrm>
        </p:grpSpPr>
        <p:sp>
          <p:nvSpPr>
            <p:cNvPr id="38" name="Google Shape;38;p2">
              <a:extLst>
                <a:ext uri="{FF2B5EF4-FFF2-40B4-BE49-F238E27FC236}">
                  <a16:creationId xmlns:a16="http://schemas.microsoft.com/office/drawing/2014/main" id="{1B7ECA40-6A84-46F6-A080-94C0519D26D6}"/>
                </a:ext>
              </a:extLst>
            </p:cNvPr>
            <p:cNvSpPr txBox="1"/>
            <p:nvPr/>
          </p:nvSpPr>
          <p:spPr>
            <a:xfrm>
              <a:off x="163147" y="789563"/>
              <a:ext cx="11865706" cy="4244126"/>
            </a:xfrm>
            <a:prstGeom prst="rect">
              <a:avLst/>
            </a:prstGeom>
            <a:noFill/>
            <a:ln>
              <a:noFill/>
            </a:ln>
          </p:spPr>
          <p:txBody>
            <a:bodyPr spcFirstLastPara="1" wrap="square" lIns="91425" tIns="45700" rIns="91425" bIns="45700" anchor="t" anchorCtr="0">
              <a:spAutoFit/>
            </a:bodyPr>
            <a:lstStyle/>
            <a:p>
              <a:r>
                <a:rPr lang="es-MX" sz="1500" dirty="0"/>
                <a:t>Este recurso ha sido pensado para acompañarte, paso a paso, en el diseño de experiencias de aprendizaje basadas en el ciclo de Kolb. La idea es que puedas apoyarte en la inteligencia artificial como una aliada para organizar tus ideas, darles forma y enriquecer tu proceso de planeación pedagógica. A lo largo de esta secuencia podrás avanzar en cuatro momentos: (1) Caracterizar tu grupo. (2) Definir qué esperas que aprendan tus estudiantes. (3) Elegir la forma de evaluación más pertinente. (4) Diseñar la experiencia de aprendizaje.</a:t>
              </a:r>
              <a:br>
                <a:rPr lang="es-MX" sz="1500" dirty="0"/>
              </a:br>
              <a:br>
                <a:rPr lang="es-MX" sz="1500" dirty="0"/>
              </a:br>
              <a:r>
                <a:rPr lang="es-MX" sz="1500" dirty="0"/>
                <a:t>Para comenzar, abre tu explorador y elige la herramienta de inteligencia artificial con la que te sientas más cómodo. Luego, copia el primer </a:t>
              </a:r>
              <a:r>
                <a:rPr lang="es-MX" sz="1500" dirty="0" err="1"/>
                <a:t>prompt</a:t>
              </a:r>
              <a:r>
                <a:rPr lang="es-MX" sz="1500" dirty="0"/>
                <a:t>, correspondiente a la caracterización del grupo, y empieza a conversar con la IA. Este </a:t>
              </a:r>
              <a:r>
                <a:rPr lang="es-MX" sz="1500" dirty="0" err="1"/>
                <a:t>prompt</a:t>
              </a:r>
              <a:r>
                <a:rPr lang="es-MX" sz="1500" dirty="0"/>
                <a:t> fue diseñado con un enfoque metacognitivo; esto quiere decir que partirá de tu experiencia, de lo que conoces sobre tus estudiantes y de tu propio criterio pedagógico para ayudarte a construir. La IA te irá haciendo preguntas que te permitirán pensar, profundizar y tomar decisiones con mayor claridad. Cuando termines esta primera parte, copia y pega en la misma conversación el </a:t>
              </a:r>
              <a:r>
                <a:rPr lang="es-MX" sz="1500" dirty="0" err="1"/>
                <a:t>prompt</a:t>
              </a:r>
              <a:r>
                <a:rPr lang="es-MX" sz="1500" dirty="0"/>
                <a:t> sobre resultados de aprendizaje. Después continúa con el </a:t>
              </a:r>
              <a:r>
                <a:rPr lang="es-MX" sz="1500" dirty="0" err="1"/>
                <a:t>prompt</a:t>
              </a:r>
              <a:r>
                <a:rPr lang="es-MX" sz="1500" dirty="0"/>
                <a:t> de evaluación y, finalmente, con el </a:t>
              </a:r>
              <a:r>
                <a:rPr lang="es-MX" sz="1500" dirty="0" err="1"/>
                <a:t>prompt</a:t>
              </a:r>
              <a:r>
                <a:rPr lang="es-MX" sz="1500" dirty="0"/>
                <a:t> de diseño de experiencias. Es importante mantener el mismo chat para que la IA conserve el contexto de lo que ya has construido y pueda ofrecerte una propuesta más coherente y articulada.</a:t>
              </a:r>
            </a:p>
            <a:p>
              <a:endParaRPr lang="es-MX" sz="1500" dirty="0"/>
            </a:p>
            <a:p>
              <a:r>
                <a:rPr lang="es-MX" sz="1500" dirty="0"/>
                <a:t>Al finalizar, tendrás una experiencia de aprendizaje diseñada con apoyo de la IA. Aun así, recuerda que ninguna herramienta reemplaza nuestra mirada como profesores, nuestro conocimiento del grupo, sensibilidad frente al contexto y saber disciplinar. Por eso, te invitamos a leer la propuesta con calma, ajustarla si lo consideras necesario y hacerla verdaderamente tuya.</a:t>
              </a:r>
            </a:p>
            <a:p>
              <a:endParaRPr lang="es-MX" sz="1500" dirty="0"/>
            </a:p>
            <a:p>
              <a:r>
                <a:rPr lang="es-MX" sz="1500" dirty="0"/>
                <a:t>Este recurso busca facilitar tu proceso de diseño, ahorrarte tiempo en la organización de ideas y acompañarte en la toma de decisiones pedagógicas. Así, podrás concentrarte en lo más valioso de nuestra labor: crear experiencias significativas y fortalecer la interacción humana con tus estudiantes.</a:t>
              </a:r>
              <a:endParaRPr sz="1500" dirty="0">
                <a:solidFill>
                  <a:schemeClr val="dk1"/>
                </a:solidFill>
                <a:latin typeface="Arial"/>
                <a:ea typeface="Arial"/>
                <a:cs typeface="Arial"/>
                <a:sym typeface="Arial"/>
              </a:endParaRPr>
            </a:p>
          </p:txBody>
        </p:sp>
        <p:sp>
          <p:nvSpPr>
            <p:cNvPr id="41" name="Google Shape;41;p2">
              <a:extLst>
                <a:ext uri="{FF2B5EF4-FFF2-40B4-BE49-F238E27FC236}">
                  <a16:creationId xmlns:a16="http://schemas.microsoft.com/office/drawing/2014/main" id="{F98FB154-40C1-A547-9DCB-56AD102CEEC2}"/>
                </a:ext>
              </a:extLst>
            </p:cNvPr>
            <p:cNvSpPr/>
            <p:nvPr/>
          </p:nvSpPr>
          <p:spPr>
            <a:xfrm>
              <a:off x="9144000" y="128016"/>
              <a:ext cx="3048000" cy="73152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Tree>
    <p:extLst>
      <p:ext uri="{BB962C8B-B14F-4D97-AF65-F5344CB8AC3E}">
        <p14:creationId xmlns:p14="http://schemas.microsoft.com/office/powerpoint/2010/main" val="2589923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3"/>
          <p:cNvSpPr/>
          <p:nvPr/>
        </p:nvSpPr>
        <p:spPr>
          <a:xfrm>
            <a:off x="9528048" y="182880"/>
            <a:ext cx="2505456" cy="768096"/>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8" name="Google Shape;218;p23"/>
          <p:cNvSpPr txBox="1"/>
          <p:nvPr/>
        </p:nvSpPr>
        <p:spPr>
          <a:xfrm>
            <a:off x="0" y="2219680"/>
            <a:ext cx="12192000" cy="1415732"/>
          </a:xfrm>
          <a:prstGeom prst="rect">
            <a:avLst/>
          </a:prstGeom>
          <a:noFill/>
          <a:ln>
            <a:noFill/>
          </a:ln>
        </p:spPr>
        <p:txBody>
          <a:bodyPr spcFirstLastPara="1" wrap="square" lIns="91425" tIns="45700" rIns="91425" bIns="45700" anchor="t" anchorCtr="0">
            <a:spAutoFit/>
          </a:bodyPr>
          <a:lstStyle/>
          <a:p>
            <a:pPr algn="ctr">
              <a:lnSpc>
                <a:spcPct val="200000"/>
              </a:lnSpc>
            </a:pPr>
            <a:r>
              <a:rPr lang="es-ES" sz="3600" b="1">
                <a:solidFill>
                  <a:srgbClr val="000000"/>
                </a:solidFill>
                <a:latin typeface="Arial"/>
                <a:ea typeface="Arial"/>
                <a:cs typeface="Arial"/>
                <a:sym typeface="Arial"/>
              </a:rPr>
              <a:t>¿</a:t>
            </a:r>
            <a:r>
              <a:rPr lang="es-ES" sz="3600" b="1"/>
              <a:t>Para quién voy a diseñar</a:t>
            </a:r>
            <a:r>
              <a:rPr lang="es-ES" sz="3600" b="1">
                <a:solidFill>
                  <a:srgbClr val="000000"/>
                </a:solidFill>
                <a:latin typeface="Arial"/>
                <a:ea typeface="Arial"/>
                <a:cs typeface="Arial"/>
                <a:sym typeface="Arial"/>
              </a:rPr>
              <a:t>? </a:t>
            </a:r>
            <a:endParaRPr/>
          </a:p>
          <a:p>
            <a:pPr marL="0" marR="0" lvl="0" indent="0" algn="ctr" rtl="0">
              <a:spcBef>
                <a:spcPts val="0"/>
              </a:spcBef>
              <a:spcAft>
                <a:spcPts val="0"/>
              </a:spcAft>
              <a:buNone/>
            </a:pPr>
            <a:endParaRPr sz="1400" b="1">
              <a:solidFill>
                <a:schemeClr val="dk1"/>
              </a:solidFill>
              <a:latin typeface="Arial"/>
              <a:ea typeface="Arial"/>
              <a:cs typeface="Arial"/>
              <a:sym typeface="Arial"/>
            </a:endParaRPr>
          </a:p>
        </p:txBody>
      </p:sp>
      <p:sp>
        <p:nvSpPr>
          <p:cNvPr id="219" name="Google Shape;219;p23"/>
          <p:cNvSpPr txBox="1"/>
          <p:nvPr/>
        </p:nvSpPr>
        <p:spPr>
          <a:xfrm>
            <a:off x="-252" y="1718111"/>
            <a:ext cx="12192612" cy="830956"/>
          </a:xfrm>
          <a:prstGeom prst="rect">
            <a:avLst/>
          </a:prstGeom>
          <a:noFill/>
          <a:ln>
            <a:noFill/>
          </a:ln>
        </p:spPr>
        <p:txBody>
          <a:bodyPr spcFirstLastPara="1" wrap="square" lIns="91425" tIns="45700" rIns="91425" bIns="45700" anchor="t" anchorCtr="0">
            <a:spAutoFit/>
          </a:bodyPr>
          <a:lstStyle/>
          <a:p>
            <a:pPr marL="914400" marR="0" lvl="0" indent="-914400" algn="ctr" rtl="0">
              <a:spcBef>
                <a:spcPts val="0"/>
              </a:spcBef>
              <a:spcAft>
                <a:spcPts val="0"/>
              </a:spcAft>
              <a:buAutoNum type="arabicPeriod"/>
            </a:pPr>
            <a:r>
              <a:rPr lang="es-ES" sz="4800" b="1" dirty="0">
                <a:solidFill>
                  <a:srgbClr val="00B0F0"/>
                </a:solidFill>
                <a:latin typeface="Arial"/>
                <a:ea typeface="Arial"/>
                <a:cs typeface="Arial"/>
                <a:sym typeface="Arial"/>
              </a:rPr>
              <a:t>Caracteriza tu grupo</a:t>
            </a:r>
            <a:endParaRPr sz="3600" b="1" i="1" dirty="0">
              <a:solidFill>
                <a:srgbClr val="00B0F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4"/>
          <p:cNvSpPr/>
          <p:nvPr/>
        </p:nvSpPr>
        <p:spPr>
          <a:xfrm>
            <a:off x="0" y="6728346"/>
            <a:ext cx="12192000" cy="129654"/>
          </a:xfrm>
          <a:prstGeom prst="rect">
            <a:avLst/>
          </a:prstGeom>
          <a:solidFill>
            <a:srgbClr val="F9F9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5" name="Google Shape;225;p24"/>
          <p:cNvSpPr/>
          <p:nvPr/>
        </p:nvSpPr>
        <p:spPr>
          <a:xfrm>
            <a:off x="5882185" y="61414"/>
            <a:ext cx="6309815" cy="6796586"/>
          </a:xfrm>
          <a:prstGeom prst="rect">
            <a:avLst/>
          </a:prstGeom>
          <a:solidFill>
            <a:srgbClr val="01007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6" name="Google Shape;226;p24"/>
          <p:cNvSpPr txBox="1"/>
          <p:nvPr/>
        </p:nvSpPr>
        <p:spPr>
          <a:xfrm>
            <a:off x="7486179" y="29978"/>
            <a:ext cx="3101825" cy="776751"/>
          </a:xfrm>
          <a:prstGeom prst="rect">
            <a:avLst/>
          </a:prstGeom>
          <a:noFill/>
          <a:ln>
            <a:noFill/>
          </a:ln>
        </p:spPr>
        <p:txBody>
          <a:bodyPr spcFirstLastPara="1" wrap="square" lIns="0" tIns="0" rIns="0" bIns="0" anchor="t" anchorCtr="0">
            <a:spAutoFit/>
          </a:bodyPr>
          <a:lstStyle/>
          <a:p>
            <a:pPr marL="0" marR="0" lvl="0" indent="0" algn="ctr" rtl="0">
              <a:lnSpc>
                <a:spcPct val="170400"/>
              </a:lnSpc>
              <a:spcBef>
                <a:spcPts val="0"/>
              </a:spcBef>
              <a:spcAft>
                <a:spcPts val="0"/>
              </a:spcAft>
              <a:buNone/>
            </a:pPr>
            <a:r>
              <a:rPr lang="es-ES" sz="4000" b="1">
                <a:solidFill>
                  <a:schemeClr val="lt1"/>
                </a:solidFill>
                <a:latin typeface="Inter"/>
                <a:ea typeface="Inter"/>
                <a:cs typeface="Inter"/>
                <a:sym typeface="Inter"/>
              </a:rPr>
              <a:t>Prompt</a:t>
            </a:r>
            <a:endParaRPr sz="2800" b="1">
              <a:solidFill>
                <a:schemeClr val="lt1"/>
              </a:solidFill>
              <a:latin typeface="Inter"/>
              <a:ea typeface="Inter"/>
              <a:cs typeface="Inter"/>
              <a:sym typeface="Inter"/>
            </a:endParaRPr>
          </a:p>
        </p:txBody>
      </p:sp>
      <p:sp>
        <p:nvSpPr>
          <p:cNvPr id="227" name="Google Shape;227;p24"/>
          <p:cNvSpPr txBox="1"/>
          <p:nvPr/>
        </p:nvSpPr>
        <p:spPr>
          <a:xfrm>
            <a:off x="6161017" y="1026255"/>
            <a:ext cx="5768453" cy="5355312"/>
          </a:xfrm>
          <a:prstGeom prst="rect">
            <a:avLst/>
          </a:prstGeom>
          <a:noFill/>
          <a:ln>
            <a:noFill/>
          </a:ln>
        </p:spPr>
        <p:txBody>
          <a:bodyPr spcFirstLastPara="1" wrap="square" lIns="0" tIns="0" rIns="0" bIns="0" anchor="t" anchorCtr="0">
            <a:spAutoFit/>
          </a:bodyPr>
          <a:lstStyle/>
          <a:p>
            <a:pPr>
              <a:buClr>
                <a:schemeClr val="lt1"/>
              </a:buClr>
              <a:buSzPts val="1200"/>
            </a:pPr>
            <a:r>
              <a:rPr lang="es-ES" sz="1200" dirty="0">
                <a:solidFill>
                  <a:schemeClr val="lt1"/>
                </a:solidFill>
              </a:rPr>
              <a:t>Eres un</a:t>
            </a:r>
            <a:r>
              <a:rPr lang="es-ES" sz="1200" dirty="0">
                <a:solidFill>
                  <a:schemeClr val="lt1"/>
                </a:solidFill>
                <a:latin typeface="Arial"/>
                <a:ea typeface="Arial"/>
                <a:cs typeface="Arial"/>
                <a:sym typeface="Arial"/>
              </a:rPr>
              <a:t> tutor animado y alentador que me ayudará a caracterizar mi grupo de estudiantes. Indica a la persona que estas para ayudar y recopilar información clave sobre su grupo y ofrecerle algunos comentarios </a:t>
            </a:r>
            <a:r>
              <a:rPr lang="es-ES" sz="1200" dirty="0">
                <a:solidFill>
                  <a:schemeClr val="lt1"/>
                </a:solidFill>
              </a:rPr>
              <a:t>para </a:t>
            </a:r>
            <a:r>
              <a:rPr lang="es-ES" sz="1200" dirty="0">
                <a:solidFill>
                  <a:schemeClr val="lt1"/>
                </a:solidFill>
                <a:latin typeface="Arial"/>
                <a:ea typeface="Arial"/>
                <a:cs typeface="Arial"/>
                <a:sym typeface="Arial"/>
              </a:rPr>
              <a:t>diseñar una clase más efectiva y adaptada a las necesidades de su grupo. Comencemos: </a:t>
            </a:r>
            <a:r>
              <a:rPr lang="es-ES" sz="1200" dirty="0">
                <a:solidFill>
                  <a:schemeClr val="lt1"/>
                </a:solidFill>
              </a:rPr>
              <a:t>Ahora, </a:t>
            </a:r>
            <a:r>
              <a:rPr lang="es-ES" sz="1200" dirty="0">
                <a:solidFill>
                  <a:schemeClr val="lt1"/>
                </a:solidFill>
                <a:latin typeface="Arial"/>
                <a:ea typeface="Arial"/>
                <a:cs typeface="Arial"/>
                <a:sym typeface="Arial"/>
              </a:rPr>
              <a:t>voy a hacerte </a:t>
            </a:r>
            <a:r>
              <a:rPr lang="es-ES" sz="1200" b="1" dirty="0">
                <a:solidFill>
                  <a:schemeClr val="lt1"/>
                </a:solidFill>
                <a:latin typeface="Arial"/>
                <a:ea typeface="Arial"/>
                <a:cs typeface="Arial"/>
                <a:sym typeface="Arial"/>
              </a:rPr>
              <a:t>5 preguntas </a:t>
            </a:r>
            <a:r>
              <a:rPr lang="es-ES" sz="1200" dirty="0">
                <a:solidFill>
                  <a:schemeClr val="lt1"/>
                </a:solidFill>
                <a:latin typeface="Arial"/>
                <a:ea typeface="Arial"/>
                <a:cs typeface="Arial"/>
                <a:sym typeface="Arial"/>
              </a:rPr>
              <a:t>para conocer mejor a tu grupo. Cada vez que realices la pregunta di en qué número de pregunta va. Haz énfasis en esto. </a:t>
            </a:r>
            <a:r>
              <a:rPr lang="es-ES" sz="1200" u="sng" dirty="0">
                <a:solidFill>
                  <a:schemeClr val="lt1"/>
                </a:solidFill>
                <a:latin typeface="Arial"/>
                <a:ea typeface="Arial"/>
                <a:cs typeface="Arial"/>
                <a:sym typeface="Arial"/>
              </a:rPr>
              <a:t>Primera pregunta</a:t>
            </a:r>
            <a:r>
              <a:rPr lang="es-ES" sz="1200" dirty="0">
                <a:solidFill>
                  <a:schemeClr val="lt1"/>
                </a:solidFill>
                <a:latin typeface="Arial"/>
                <a:ea typeface="Arial"/>
                <a:cs typeface="Arial"/>
                <a:sym typeface="Arial"/>
              </a:rPr>
              <a:t>: ¿Cuál es el rango de edad de los estudiantes en tu grupo? Si hay mucha variación en la edad, ¡menciónalo también! Espera su respuesta. Brinda una explicación  Según </a:t>
            </a:r>
            <a:r>
              <a:rPr lang="es-ES" sz="1200" b="1" dirty="0">
                <a:solidFill>
                  <a:schemeClr val="lt1"/>
                </a:solidFill>
                <a:latin typeface="Arial"/>
                <a:ea typeface="Arial"/>
                <a:cs typeface="Arial"/>
                <a:sym typeface="Arial"/>
              </a:rPr>
              <a:t>Papalia</a:t>
            </a:r>
            <a:r>
              <a:rPr lang="es-ES" sz="1200" dirty="0">
                <a:solidFill>
                  <a:schemeClr val="lt1"/>
                </a:solidFill>
                <a:latin typeface="Arial"/>
                <a:ea typeface="Arial"/>
                <a:cs typeface="Arial"/>
                <a:sym typeface="Arial"/>
              </a:rPr>
              <a:t>, informando en que etapa de desarrollo se encuentran los estudiantes de acuerdo con la edad ingresada. Esta información debe referirse a d</a:t>
            </a:r>
            <a:r>
              <a:rPr lang="es-ES" sz="1200" b="1" dirty="0">
                <a:solidFill>
                  <a:schemeClr val="lt1"/>
                </a:solidFill>
                <a:latin typeface="Arial"/>
                <a:ea typeface="Arial"/>
                <a:cs typeface="Arial"/>
                <a:sym typeface="Arial"/>
              </a:rPr>
              <a:t>esarrollo cognitivo:</a:t>
            </a:r>
            <a:r>
              <a:rPr lang="es-ES" sz="1200" dirty="0">
                <a:solidFill>
                  <a:schemeClr val="lt1"/>
                </a:solidFill>
                <a:latin typeface="Arial"/>
                <a:ea typeface="Arial"/>
                <a:cs typeface="Arial"/>
                <a:sym typeface="Arial"/>
              </a:rPr>
              <a:t> {Explicación breve sobre capacidades cognitivas típicas para esa edad}. </a:t>
            </a:r>
            <a:r>
              <a:rPr lang="es-ES" sz="1200" b="1" dirty="0">
                <a:solidFill>
                  <a:schemeClr val="lt1"/>
                </a:solidFill>
                <a:latin typeface="Arial"/>
                <a:ea typeface="Arial"/>
                <a:cs typeface="Arial"/>
                <a:sym typeface="Arial"/>
              </a:rPr>
              <a:t>Desarrollo socioemocional:</a:t>
            </a:r>
            <a:r>
              <a:rPr lang="es-ES" sz="1200" dirty="0">
                <a:solidFill>
                  <a:schemeClr val="lt1"/>
                </a:solidFill>
                <a:latin typeface="Arial"/>
                <a:ea typeface="Arial"/>
                <a:cs typeface="Arial"/>
                <a:sym typeface="Arial"/>
              </a:rPr>
              <a:t> {Descripción breve sobre relaciones sociales, independencia y emociones para esa edad} y </a:t>
            </a:r>
            <a:r>
              <a:rPr lang="es-ES" sz="1200" b="1" dirty="0">
                <a:solidFill>
                  <a:schemeClr val="lt1"/>
                </a:solidFill>
                <a:latin typeface="Arial"/>
                <a:ea typeface="Arial"/>
                <a:cs typeface="Arial"/>
                <a:sym typeface="Arial"/>
              </a:rPr>
              <a:t>Aprendizaje:</a:t>
            </a:r>
            <a:r>
              <a:rPr lang="es-ES" sz="1200" dirty="0">
                <a:solidFill>
                  <a:schemeClr val="lt1"/>
                </a:solidFill>
                <a:latin typeface="Arial"/>
                <a:ea typeface="Arial"/>
                <a:cs typeface="Arial"/>
                <a:sym typeface="Arial"/>
              </a:rPr>
              <a:t> En esta etapa, es probable que los estudiantes respondan mejor a {métodos de enseñanza típicos para esa edad}. </a:t>
            </a:r>
            <a:r>
              <a:rPr lang="es-ES" sz="1200" u="sng" dirty="0">
                <a:solidFill>
                  <a:schemeClr val="lt1"/>
                </a:solidFill>
                <a:latin typeface="Arial"/>
                <a:ea typeface="Arial"/>
                <a:cs typeface="Arial"/>
                <a:sym typeface="Arial"/>
              </a:rPr>
              <a:t>Segunda pregunta</a:t>
            </a:r>
            <a:r>
              <a:rPr lang="es-ES" sz="1200" dirty="0">
                <a:solidFill>
                  <a:schemeClr val="lt1"/>
                </a:solidFill>
                <a:latin typeface="Arial"/>
                <a:ea typeface="Arial"/>
                <a:cs typeface="Arial"/>
                <a:sym typeface="Arial"/>
              </a:rPr>
              <a:t>, ¿Cuántos estudiantes componen tu grupo en total? Si hay estudiantes que repiten el curso, ¡menciónalo también! </a:t>
            </a:r>
            <a:r>
              <a:rPr lang="es-ES" sz="1200" i="1" dirty="0">
                <a:solidFill>
                  <a:schemeClr val="lt1"/>
                </a:solidFill>
                <a:latin typeface="Arial"/>
                <a:ea typeface="Arial"/>
                <a:cs typeface="Arial"/>
                <a:sym typeface="Arial"/>
              </a:rPr>
              <a:t>(Esperar respuesta) Responde </a:t>
            </a:r>
            <a:r>
              <a:rPr lang="es-ES" sz="1200" dirty="0">
                <a:solidFill>
                  <a:schemeClr val="lt1"/>
                </a:solidFill>
                <a:latin typeface="Arial"/>
                <a:ea typeface="Arial"/>
                <a:cs typeface="Arial"/>
                <a:sym typeface="Arial"/>
              </a:rPr>
              <a:t>¡Entendido! Brinda al profesor algunos referentes que pueden ayudarle a trabajar con un grupo de esa cantidad de personas. </a:t>
            </a:r>
            <a:r>
              <a:rPr lang="es-ES" sz="1200" u="sng" dirty="0">
                <a:solidFill>
                  <a:schemeClr val="lt1"/>
                </a:solidFill>
                <a:latin typeface="Arial"/>
                <a:ea typeface="Arial"/>
                <a:cs typeface="Arial"/>
                <a:sym typeface="Arial"/>
              </a:rPr>
              <a:t>Tercera pregunta</a:t>
            </a:r>
            <a:r>
              <a:rPr lang="es-ES" sz="1200" dirty="0">
                <a:solidFill>
                  <a:schemeClr val="lt1"/>
                </a:solidFill>
                <a:latin typeface="Arial"/>
                <a:ea typeface="Arial"/>
                <a:cs typeface="Arial"/>
                <a:sym typeface="Arial"/>
              </a:rPr>
              <a:t>, ¿Cómo describirías el nivel general de desempeño del grupo? ¿Tienen alguna dificultad particular en áreas como la lectura, matemáticas o comprensión de conceptos complejos? (Esperar respuesta). </a:t>
            </a:r>
            <a:r>
              <a:rPr lang="es-ES" sz="1200" u="sng" dirty="0">
                <a:solidFill>
                  <a:schemeClr val="lt1"/>
                </a:solidFill>
                <a:latin typeface="Arial"/>
                <a:ea typeface="Arial"/>
                <a:cs typeface="Arial"/>
                <a:sym typeface="Arial"/>
              </a:rPr>
              <a:t>Cuarta pregunta:</a:t>
            </a:r>
            <a:r>
              <a:rPr lang="es-ES" sz="1200" dirty="0">
                <a:solidFill>
                  <a:schemeClr val="lt1"/>
                </a:solidFill>
                <a:latin typeface="Arial"/>
                <a:ea typeface="Arial"/>
                <a:cs typeface="Arial"/>
                <a:sym typeface="Arial"/>
              </a:rPr>
              <a:t> ¿Cómo es la dinámica entre los estudiantes? ¿Hay buen trabajo en equipo, conflictos frecuentes o algún tipo de comportamiento que te preocupe?. </a:t>
            </a:r>
            <a:r>
              <a:rPr lang="es-ES" sz="1200" u="sng" dirty="0">
                <a:solidFill>
                  <a:schemeClr val="lt1"/>
                </a:solidFill>
                <a:latin typeface="Arial"/>
                <a:ea typeface="Arial"/>
                <a:cs typeface="Arial"/>
                <a:sym typeface="Arial"/>
              </a:rPr>
              <a:t>Quinta pregunta</a:t>
            </a:r>
            <a:r>
              <a:rPr lang="es-ES" sz="1200" dirty="0">
                <a:solidFill>
                  <a:schemeClr val="lt1"/>
                </a:solidFill>
                <a:latin typeface="Arial"/>
                <a:ea typeface="Arial"/>
                <a:cs typeface="Arial"/>
                <a:sym typeface="Arial"/>
              </a:rPr>
              <a:t>: ¿Hay estudiantes con discapacidad o neurodivergentes? Aquí es importante que le expliques al profesor la importancia de esta pregunta y del método DUA. </a:t>
            </a:r>
            <a:r>
              <a:rPr lang="es-ES" sz="1200" dirty="0">
                <a:solidFill>
                  <a:schemeClr val="lt1"/>
                </a:solidFill>
              </a:rPr>
              <a:t>No es necesario que el profesor sea experto. Pide información sobre comportamientos que para el profesor llamen su atención. </a:t>
            </a:r>
            <a:r>
              <a:rPr lang="es-ES" sz="1200" dirty="0">
                <a:solidFill>
                  <a:schemeClr val="lt1"/>
                </a:solidFill>
                <a:latin typeface="Arial"/>
                <a:ea typeface="Arial"/>
                <a:cs typeface="Arial"/>
                <a:sym typeface="Arial"/>
              </a:rPr>
              <a:t>Una vez haya contestado todas las preguntas realiza un resumen de la caracterización del grupo y dile: “Aquí tienes una caracterización de tu grupo.</a:t>
            </a:r>
            <a:r>
              <a:rPr lang="es-ES" sz="1200" dirty="0">
                <a:solidFill>
                  <a:schemeClr val="lt1"/>
                </a:solidFill>
              </a:rPr>
              <a:t>”</a:t>
            </a:r>
            <a:r>
              <a:rPr lang="es-ES" sz="1200" dirty="0">
                <a:solidFill>
                  <a:schemeClr val="lt1"/>
                </a:solidFill>
                <a:latin typeface="Arial"/>
                <a:ea typeface="Arial"/>
                <a:cs typeface="Arial"/>
                <a:sym typeface="Arial"/>
              </a:rPr>
              <a:t> Sé claro en decir que hasta aquí llegó la caracterización.</a:t>
            </a:r>
            <a:endParaRPr dirty="0">
              <a:solidFill>
                <a:schemeClr val="lt1"/>
              </a:solidFill>
            </a:endParaRPr>
          </a:p>
        </p:txBody>
      </p:sp>
      <p:sp>
        <p:nvSpPr>
          <p:cNvPr id="228" name="Google Shape;228;p24"/>
          <p:cNvSpPr txBox="1"/>
          <p:nvPr/>
        </p:nvSpPr>
        <p:spPr>
          <a:xfrm>
            <a:off x="707679" y="1999717"/>
            <a:ext cx="4466827" cy="2514856"/>
          </a:xfrm>
          <a:prstGeom prst="rect">
            <a:avLst/>
          </a:prstGeom>
          <a:noFill/>
          <a:ln>
            <a:noFill/>
          </a:ln>
        </p:spPr>
        <p:txBody>
          <a:bodyPr spcFirstLastPara="1" wrap="square" lIns="0" tIns="0" rIns="0" bIns="0" anchor="t" anchorCtr="0">
            <a:spAutoFit/>
          </a:bodyPr>
          <a:lstStyle/>
          <a:p>
            <a:pPr marL="0" marR="0" lvl="0" indent="0" algn="ctr" rtl="0">
              <a:lnSpc>
                <a:spcPct val="170400"/>
              </a:lnSpc>
              <a:spcBef>
                <a:spcPts val="0"/>
              </a:spcBef>
              <a:spcAft>
                <a:spcPts val="0"/>
              </a:spcAft>
              <a:buNone/>
            </a:pPr>
            <a:r>
              <a:rPr lang="es-ES" sz="4000" b="1">
                <a:solidFill>
                  <a:srgbClr val="010079"/>
                </a:solidFill>
                <a:latin typeface="Inter"/>
                <a:ea typeface="Inter"/>
                <a:cs typeface="Inter"/>
                <a:sym typeface="Inter"/>
              </a:rPr>
              <a:t>Potenciar con Inteligencia Artificial</a:t>
            </a:r>
            <a:endParaRPr sz="2800" b="1">
              <a:solidFill>
                <a:srgbClr val="010079"/>
              </a:solidFill>
              <a:latin typeface="Inter"/>
              <a:ea typeface="Inter"/>
              <a:cs typeface="Inter"/>
              <a:sym typeface="Inter"/>
            </a:endParaRPr>
          </a:p>
        </p:txBody>
      </p:sp>
      <p:sp>
        <p:nvSpPr>
          <p:cNvPr id="229" name="Google Shape;229;p24"/>
          <p:cNvSpPr/>
          <p:nvPr/>
        </p:nvSpPr>
        <p:spPr>
          <a:xfrm>
            <a:off x="5882185" y="-1457"/>
            <a:ext cx="6309815" cy="62871"/>
          </a:xfrm>
          <a:prstGeom prst="rect">
            <a:avLst/>
          </a:prstGeom>
          <a:solidFill>
            <a:srgbClr val="F7D5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5"/>
          <p:cNvSpPr/>
          <p:nvPr/>
        </p:nvSpPr>
        <p:spPr>
          <a:xfrm>
            <a:off x="9528048" y="182880"/>
            <a:ext cx="2505456" cy="768096"/>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6" name="Google Shape;236;p25"/>
          <p:cNvSpPr txBox="1"/>
          <p:nvPr/>
        </p:nvSpPr>
        <p:spPr>
          <a:xfrm>
            <a:off x="162674" y="3201847"/>
            <a:ext cx="12192000" cy="1415772"/>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es-ES" sz="3600" b="1" dirty="0">
                <a:solidFill>
                  <a:srgbClr val="000000"/>
                </a:solidFill>
                <a:latin typeface="Arial"/>
                <a:ea typeface="Arial"/>
                <a:cs typeface="Arial"/>
                <a:sym typeface="Arial"/>
              </a:rPr>
              <a:t>¿Qué habilidades espero lograr en mi grupo?</a:t>
            </a:r>
            <a:endParaRPr dirty="0"/>
          </a:p>
          <a:p>
            <a:pPr marL="0" marR="0" lvl="0" indent="0" algn="ctr" rtl="0">
              <a:spcBef>
                <a:spcPts val="0"/>
              </a:spcBef>
              <a:spcAft>
                <a:spcPts val="0"/>
              </a:spcAft>
              <a:buNone/>
            </a:pPr>
            <a:endParaRPr sz="1400" b="1" dirty="0">
              <a:solidFill>
                <a:schemeClr val="dk1"/>
              </a:solidFill>
              <a:latin typeface="Arial"/>
              <a:ea typeface="Arial"/>
              <a:cs typeface="Arial"/>
              <a:sym typeface="Arial"/>
            </a:endParaRPr>
          </a:p>
        </p:txBody>
      </p:sp>
      <p:sp>
        <p:nvSpPr>
          <p:cNvPr id="237" name="Google Shape;237;p25"/>
          <p:cNvSpPr txBox="1"/>
          <p:nvPr/>
        </p:nvSpPr>
        <p:spPr>
          <a:xfrm>
            <a:off x="984354" y="2987968"/>
            <a:ext cx="10223292" cy="707846"/>
          </a:xfrm>
          <a:prstGeom prst="rect">
            <a:avLst/>
          </a:prstGeom>
          <a:noFill/>
          <a:ln>
            <a:noFill/>
          </a:ln>
        </p:spPr>
        <p:txBody>
          <a:bodyPr spcFirstLastPara="1" wrap="square" lIns="91425" tIns="45700" rIns="91425" bIns="45700" anchor="t" anchorCtr="0">
            <a:spAutoFit/>
          </a:bodyPr>
          <a:lstStyle/>
          <a:p>
            <a:pPr algn="ctr"/>
            <a:r>
              <a:rPr lang="es-ES" sz="4000" b="1">
                <a:solidFill>
                  <a:srgbClr val="00B0F0"/>
                </a:solidFill>
              </a:rPr>
              <a:t>2. Diseña tu resultado</a:t>
            </a:r>
            <a:r>
              <a:rPr lang="es-ES" sz="4000" b="1">
                <a:solidFill>
                  <a:srgbClr val="00B0F0"/>
                </a:solidFill>
                <a:latin typeface="Arial"/>
                <a:ea typeface="Arial"/>
                <a:cs typeface="Arial"/>
                <a:sym typeface="Arial"/>
              </a:rPr>
              <a:t> de aprendizaje </a:t>
            </a:r>
            <a:r>
              <a:rPr lang="es-ES" sz="4000" b="1">
                <a:solidFill>
                  <a:srgbClr val="00B0F0"/>
                </a:solidFill>
              </a:rPr>
              <a:t> </a:t>
            </a:r>
            <a:endParaRPr lang="es-ES" sz="4000" b="1">
              <a:solidFill>
                <a:srgbClr val="00B0F0"/>
              </a:solidFill>
              <a:latin typeface="Arial"/>
              <a:ea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8"/>
          <p:cNvSpPr/>
          <p:nvPr/>
        </p:nvSpPr>
        <p:spPr>
          <a:xfrm>
            <a:off x="0" y="6728346"/>
            <a:ext cx="12192000" cy="129654"/>
          </a:xfrm>
          <a:prstGeom prst="rect">
            <a:avLst/>
          </a:prstGeom>
          <a:solidFill>
            <a:srgbClr val="F9F9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8" name="Google Shape;258;p28"/>
          <p:cNvSpPr/>
          <p:nvPr/>
        </p:nvSpPr>
        <p:spPr>
          <a:xfrm>
            <a:off x="5882185" y="61414"/>
            <a:ext cx="6309815" cy="6796586"/>
          </a:xfrm>
          <a:prstGeom prst="rect">
            <a:avLst/>
          </a:prstGeom>
          <a:solidFill>
            <a:srgbClr val="01007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9" name="Google Shape;259;p28"/>
          <p:cNvSpPr txBox="1"/>
          <p:nvPr/>
        </p:nvSpPr>
        <p:spPr>
          <a:xfrm>
            <a:off x="7520426" y="-201191"/>
            <a:ext cx="3101825" cy="776751"/>
          </a:xfrm>
          <a:prstGeom prst="rect">
            <a:avLst/>
          </a:prstGeom>
          <a:noFill/>
          <a:ln>
            <a:noFill/>
          </a:ln>
        </p:spPr>
        <p:txBody>
          <a:bodyPr spcFirstLastPara="1" wrap="square" lIns="0" tIns="0" rIns="0" bIns="0" anchor="t" anchorCtr="0">
            <a:spAutoFit/>
          </a:bodyPr>
          <a:lstStyle/>
          <a:p>
            <a:pPr marL="0" marR="0" lvl="0" indent="0" algn="ctr" rtl="0">
              <a:lnSpc>
                <a:spcPct val="170400"/>
              </a:lnSpc>
              <a:spcBef>
                <a:spcPts val="0"/>
              </a:spcBef>
              <a:spcAft>
                <a:spcPts val="0"/>
              </a:spcAft>
              <a:buNone/>
            </a:pPr>
            <a:r>
              <a:rPr lang="es-ES" sz="4000" b="1">
                <a:solidFill>
                  <a:schemeClr val="lt1"/>
                </a:solidFill>
                <a:latin typeface="Inter"/>
                <a:ea typeface="Inter"/>
                <a:cs typeface="Inter"/>
                <a:sym typeface="Inter"/>
              </a:rPr>
              <a:t>Prompt</a:t>
            </a:r>
            <a:endParaRPr sz="2800" b="1">
              <a:solidFill>
                <a:schemeClr val="lt1"/>
              </a:solidFill>
              <a:latin typeface="Inter"/>
              <a:ea typeface="Inter"/>
              <a:cs typeface="Inter"/>
              <a:sym typeface="Inter"/>
            </a:endParaRPr>
          </a:p>
        </p:txBody>
      </p:sp>
      <p:sp>
        <p:nvSpPr>
          <p:cNvPr id="260" name="Google Shape;260;p28"/>
          <p:cNvSpPr txBox="1"/>
          <p:nvPr/>
        </p:nvSpPr>
        <p:spPr>
          <a:xfrm>
            <a:off x="6096000" y="819373"/>
            <a:ext cx="5953200" cy="4739759"/>
          </a:xfrm>
          <a:prstGeom prst="rect">
            <a:avLst/>
          </a:prstGeom>
          <a:noFill/>
          <a:ln>
            <a:noFill/>
          </a:ln>
        </p:spPr>
        <p:txBody>
          <a:bodyPr spcFirstLastPara="1" wrap="square" lIns="0" tIns="0" rIns="0" bIns="0" anchor="t" anchorCtr="0">
            <a:spAutoFit/>
          </a:bodyPr>
          <a:lstStyle/>
          <a:p>
            <a:pPr>
              <a:buClr>
                <a:schemeClr val="lt1"/>
              </a:buClr>
              <a:buSzPts val="1600"/>
            </a:pPr>
            <a:r>
              <a:rPr lang="es-ES" dirty="0">
                <a:solidFill>
                  <a:schemeClr val="lt1"/>
                </a:solidFill>
                <a:latin typeface="Arial"/>
                <a:ea typeface="Arial"/>
                <a:cs typeface="Arial"/>
                <a:sym typeface="Arial"/>
              </a:rPr>
              <a:t>Ayúdame a diseñar resultados de aprendizaje a partir de la Taxonomía de Bloom con la siguiente estructura: Cada resultado se vincula a una sola acción; es decir, un solo verbo. • Especifica, en los resultados de aprendizaje, dónde tiene lugar la acción y el saber expreso, según el contexto. • Sigue la siguiente estructura: Verbo en presente (acción) + objeto sobre el que recae la acción + contexto, finalidad o complemento en el que se ejecuta la acción. Teniendo esto claro preséntate como un tutor que quieres ayudar en la construcción de resultados de aprendizaje. Solo haz una pregunta a la vez. Primero, pregúntame ¿Qué habilidades deseo desarrollar en mi grupo? Explícame aquí que puedo revisar mi programa para saber cuál es la competencia, meta, o indicador que quiero lograr. Si no lo tienen es importante que comprenda que me ayudarás a diseñarlo. No me des el resultado de aprendizaje construido, sino que ve guiándome primero en qué quiero lograr para identificar el verbo de acuerdo con Taxonomía de Bloom. Una vez haga una elección de verbo para la construcción del resultado de aprendizaje explícame qué implica este verbo y cuál es el alcance, además qué tipo de actividades podría realizar. Ayúdame a generar un resultado enfocado en los niveles  inferiores y otro en los superiores. Pregúntame si estoy de acuerdo con los resultados que me entregas y realiza cambios si son necesarios. Una vez apruebe los resultados de aprendizaje dime “Ya están listos tus resultados de aprendizaje</a:t>
            </a:r>
            <a:r>
              <a:rPr lang="es-ES" dirty="0">
                <a:solidFill>
                  <a:schemeClr val="lt1"/>
                </a:solidFill>
              </a:rPr>
              <a:t>. </a:t>
            </a:r>
            <a:endParaRPr sz="1200" dirty="0">
              <a:solidFill>
                <a:schemeClr val="lt1"/>
              </a:solidFill>
            </a:endParaRPr>
          </a:p>
        </p:txBody>
      </p:sp>
      <p:sp>
        <p:nvSpPr>
          <p:cNvPr id="261" name="Google Shape;261;p28"/>
          <p:cNvSpPr txBox="1"/>
          <p:nvPr/>
        </p:nvSpPr>
        <p:spPr>
          <a:xfrm>
            <a:off x="707679" y="1999717"/>
            <a:ext cx="4466827" cy="2514856"/>
          </a:xfrm>
          <a:prstGeom prst="rect">
            <a:avLst/>
          </a:prstGeom>
          <a:noFill/>
          <a:ln>
            <a:noFill/>
          </a:ln>
        </p:spPr>
        <p:txBody>
          <a:bodyPr spcFirstLastPara="1" wrap="square" lIns="0" tIns="0" rIns="0" bIns="0" anchor="t" anchorCtr="0">
            <a:spAutoFit/>
          </a:bodyPr>
          <a:lstStyle/>
          <a:p>
            <a:pPr marL="0" marR="0" lvl="0" indent="0" algn="ctr" rtl="0">
              <a:lnSpc>
                <a:spcPct val="170400"/>
              </a:lnSpc>
              <a:spcBef>
                <a:spcPts val="0"/>
              </a:spcBef>
              <a:spcAft>
                <a:spcPts val="0"/>
              </a:spcAft>
              <a:buNone/>
            </a:pPr>
            <a:r>
              <a:rPr lang="es-ES" sz="4000" b="1">
                <a:solidFill>
                  <a:srgbClr val="010079"/>
                </a:solidFill>
                <a:latin typeface="Inter"/>
                <a:ea typeface="Inter"/>
                <a:cs typeface="Inter"/>
                <a:sym typeface="Inter"/>
              </a:rPr>
              <a:t>Potenciar con Inteligencia Artificial</a:t>
            </a:r>
            <a:endParaRPr sz="2800" b="1">
              <a:solidFill>
                <a:srgbClr val="010079"/>
              </a:solidFill>
              <a:latin typeface="Inter"/>
              <a:ea typeface="Inter"/>
              <a:cs typeface="Inter"/>
              <a:sym typeface="Inter"/>
            </a:endParaRPr>
          </a:p>
        </p:txBody>
      </p:sp>
      <p:sp>
        <p:nvSpPr>
          <p:cNvPr id="262" name="Google Shape;262;p28"/>
          <p:cNvSpPr/>
          <p:nvPr/>
        </p:nvSpPr>
        <p:spPr>
          <a:xfrm>
            <a:off x="5882185" y="-1457"/>
            <a:ext cx="6309815" cy="62871"/>
          </a:xfrm>
          <a:prstGeom prst="rect">
            <a:avLst/>
          </a:prstGeom>
          <a:solidFill>
            <a:srgbClr val="F7D5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9"/>
          <p:cNvSpPr/>
          <p:nvPr/>
        </p:nvSpPr>
        <p:spPr>
          <a:xfrm>
            <a:off x="9528048" y="182880"/>
            <a:ext cx="2505456" cy="768096"/>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9" name="Google Shape;269;p29"/>
          <p:cNvSpPr txBox="1"/>
          <p:nvPr/>
        </p:nvSpPr>
        <p:spPr>
          <a:xfrm>
            <a:off x="188360" y="2611082"/>
            <a:ext cx="12192000" cy="1415772"/>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es-ES" sz="3600" b="1">
                <a:solidFill>
                  <a:srgbClr val="000000"/>
                </a:solidFill>
                <a:latin typeface="Arial"/>
                <a:ea typeface="Arial"/>
                <a:cs typeface="Arial"/>
                <a:sym typeface="Arial"/>
              </a:rPr>
              <a:t>¿Cómo valoro el aprendizaje?</a:t>
            </a:r>
            <a:endParaRPr/>
          </a:p>
          <a:p>
            <a:pPr marL="0" marR="0" lvl="0" indent="0" algn="ctr" rtl="0">
              <a:spcBef>
                <a:spcPts val="0"/>
              </a:spcBef>
              <a:spcAft>
                <a:spcPts val="0"/>
              </a:spcAft>
              <a:buNone/>
            </a:pPr>
            <a:endParaRPr sz="1400" b="1">
              <a:solidFill>
                <a:schemeClr val="dk1"/>
              </a:solidFill>
              <a:latin typeface="Arial"/>
              <a:ea typeface="Arial"/>
              <a:cs typeface="Arial"/>
              <a:sym typeface="Arial"/>
            </a:endParaRPr>
          </a:p>
        </p:txBody>
      </p:sp>
      <p:sp>
        <p:nvSpPr>
          <p:cNvPr id="270" name="Google Shape;270;p29"/>
          <p:cNvSpPr txBox="1"/>
          <p:nvPr/>
        </p:nvSpPr>
        <p:spPr>
          <a:xfrm>
            <a:off x="984354" y="2251653"/>
            <a:ext cx="10223292" cy="707886"/>
          </a:xfrm>
          <a:prstGeom prst="rect">
            <a:avLst/>
          </a:prstGeom>
          <a:noFill/>
          <a:ln>
            <a:noFill/>
          </a:ln>
        </p:spPr>
        <p:txBody>
          <a:bodyPr spcFirstLastPara="1" wrap="square" lIns="91425" tIns="45700" rIns="91425" bIns="45700" anchor="t" anchorCtr="0">
            <a:spAutoFit/>
          </a:bodyPr>
          <a:lstStyle/>
          <a:p>
            <a:pPr algn="ctr"/>
            <a:r>
              <a:rPr lang="es-ES" sz="4000" b="1" dirty="0">
                <a:solidFill>
                  <a:srgbClr val="00B0F0"/>
                </a:solidFill>
              </a:rPr>
              <a:t>3. Elige tu forma de </a:t>
            </a:r>
            <a:r>
              <a:rPr lang="es-ES" sz="4000" b="1" dirty="0" err="1">
                <a:solidFill>
                  <a:srgbClr val="00B0F0"/>
                </a:solidFill>
              </a:rPr>
              <a:t>evaluación</a:t>
            </a:r>
            <a:endParaRPr sz="4000" b="1">
              <a:solidFill>
                <a:srgbClr val="00B0F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2"/>
          <p:cNvSpPr/>
          <p:nvPr/>
        </p:nvSpPr>
        <p:spPr>
          <a:xfrm>
            <a:off x="0" y="6728346"/>
            <a:ext cx="12192000" cy="129654"/>
          </a:xfrm>
          <a:prstGeom prst="rect">
            <a:avLst/>
          </a:prstGeom>
          <a:solidFill>
            <a:srgbClr val="F9F9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4" name="Google Shape;294;p32"/>
          <p:cNvSpPr/>
          <p:nvPr/>
        </p:nvSpPr>
        <p:spPr>
          <a:xfrm>
            <a:off x="5882185" y="61414"/>
            <a:ext cx="6309815" cy="6796586"/>
          </a:xfrm>
          <a:prstGeom prst="rect">
            <a:avLst/>
          </a:prstGeom>
          <a:solidFill>
            <a:srgbClr val="01007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5" name="Google Shape;295;p32"/>
          <p:cNvSpPr txBox="1"/>
          <p:nvPr/>
        </p:nvSpPr>
        <p:spPr>
          <a:xfrm>
            <a:off x="7486179" y="-260569"/>
            <a:ext cx="3101825" cy="776751"/>
          </a:xfrm>
          <a:prstGeom prst="rect">
            <a:avLst/>
          </a:prstGeom>
          <a:noFill/>
          <a:ln>
            <a:noFill/>
          </a:ln>
        </p:spPr>
        <p:txBody>
          <a:bodyPr spcFirstLastPara="1" wrap="square" lIns="0" tIns="0" rIns="0" bIns="0" anchor="t" anchorCtr="0">
            <a:spAutoFit/>
          </a:bodyPr>
          <a:lstStyle/>
          <a:p>
            <a:pPr marL="0" marR="0" lvl="0" indent="0" algn="ctr" rtl="0">
              <a:lnSpc>
                <a:spcPct val="170400"/>
              </a:lnSpc>
              <a:spcBef>
                <a:spcPts val="0"/>
              </a:spcBef>
              <a:spcAft>
                <a:spcPts val="0"/>
              </a:spcAft>
              <a:buNone/>
            </a:pPr>
            <a:r>
              <a:rPr lang="es-ES" sz="4000" b="1" dirty="0" err="1">
                <a:solidFill>
                  <a:schemeClr val="lt1"/>
                </a:solidFill>
                <a:latin typeface="Inter"/>
                <a:ea typeface="Inter"/>
                <a:cs typeface="Inter"/>
                <a:sym typeface="Inter"/>
              </a:rPr>
              <a:t>Prompt</a:t>
            </a:r>
            <a:endParaRPr sz="2800" b="1" dirty="0">
              <a:solidFill>
                <a:schemeClr val="lt1"/>
              </a:solidFill>
              <a:latin typeface="Inter"/>
              <a:ea typeface="Inter"/>
              <a:cs typeface="Inter"/>
              <a:sym typeface="Inter"/>
            </a:endParaRPr>
          </a:p>
        </p:txBody>
      </p:sp>
      <p:sp>
        <p:nvSpPr>
          <p:cNvPr id="296" name="Google Shape;296;p32"/>
          <p:cNvSpPr txBox="1"/>
          <p:nvPr/>
        </p:nvSpPr>
        <p:spPr>
          <a:xfrm>
            <a:off x="6096000" y="617994"/>
            <a:ext cx="5840084" cy="6247864"/>
          </a:xfrm>
          <a:prstGeom prst="rect">
            <a:avLst/>
          </a:prstGeom>
          <a:noFill/>
          <a:ln>
            <a:noFill/>
          </a:ln>
        </p:spPr>
        <p:txBody>
          <a:bodyPr spcFirstLastPara="1" wrap="square" lIns="0" tIns="0" rIns="0" bIns="0" anchor="t" anchorCtr="0">
            <a:spAutoFit/>
          </a:bodyPr>
          <a:lstStyle/>
          <a:p>
            <a:r>
              <a:rPr lang="es-ES" sz="1400" dirty="0">
                <a:solidFill>
                  <a:schemeClr val="lt1"/>
                </a:solidFill>
                <a:latin typeface="Arial"/>
                <a:ea typeface="Arial"/>
                <a:cs typeface="Arial"/>
                <a:sym typeface="Arial"/>
              </a:rPr>
              <a:t>Desde el rol de experto en evaluación y teniendo en cuenta que esta cumple dos funciones: la primera pedagógica que busca comprender el proceso de enseñanza y aprendizaje, sirve para reajustar y repensar el aprendizaje; y  la segunda social-acreditativa que busca valorar el resultado de aprendizaje como un producto, me ayudaras a diseñar y elegir de acuerdo con lo que pretendo evaluar la mejor forma de evaluación para un grupo y un resultado de aprendizaje. Pero, no solo me darás la respuesta enfocada en el producto, sino que también me sugerirás formas de retroalimentación formativa, evaluaciones diagnósticas, auténticas y que permitan la valoración de habilidades en el estudiante más enfocado a lo metacognitivo. Preséntate como un tutor que me ayudara a comprender las funciones de la evaluación y encontrar la mejor para mi grupo. Primero, trae el resultado de aprendizaje de la conversación anterior, si encuentras varios resultados o no lo encuentras, pídele al usuario que te diga cuál es el resultado de aprendizaje o que elija uno de los resultados para este ejercicio. Una vez te responda ayúdame a comprender las diferentes formas de evaluación incluso pensando si tengo estudiantes con capacidades diversas. Sugiere un par de formas de evaluar acordes a mi grupo y que cumplan con los siguiente entregable: (1) Descriptores / declaraciones / aspectos específicos medibles y alcanzables  permiten valorar de manera clara y precisa el desempeño del estudiante para considerar que ha alcanzado el resultado de aprendizaje. (2) ¿Qué tarea o acción realizará el estudiante para mostrar que ha logrado el resultado de aprendizaje? (3) ¿Qué entregable o producto generará el estudiante como prueba concreta de su aprendizaje? Esto último son productos concretos generados por los estudiantes como resultado de la actividad evaluativa. Ve paso a paso</a:t>
            </a:r>
            <a:r>
              <a:rPr lang="es-ES" dirty="0">
                <a:solidFill>
                  <a:schemeClr val="lt1"/>
                </a:solidFill>
              </a:rPr>
              <a:t>. Al final dile al usuario: “Ahora vamos al </a:t>
            </a:r>
            <a:r>
              <a:rPr lang="es-ES" dirty="0" err="1">
                <a:solidFill>
                  <a:schemeClr val="lt1"/>
                </a:solidFill>
              </a:rPr>
              <a:t>prompt</a:t>
            </a:r>
            <a:r>
              <a:rPr lang="es-ES" dirty="0">
                <a:solidFill>
                  <a:schemeClr val="lt1"/>
                </a:solidFill>
              </a:rPr>
              <a:t> final para tomar estos insumos y diseñar una experiencia de aprendizaje.”</a:t>
            </a:r>
            <a:endParaRPr lang="es-MX" dirty="0">
              <a:solidFill>
                <a:schemeClr val="lt1"/>
              </a:solidFill>
            </a:endParaRPr>
          </a:p>
        </p:txBody>
      </p:sp>
      <p:sp>
        <p:nvSpPr>
          <p:cNvPr id="297" name="Google Shape;297;p32"/>
          <p:cNvSpPr txBox="1"/>
          <p:nvPr/>
        </p:nvSpPr>
        <p:spPr>
          <a:xfrm>
            <a:off x="741926" y="1237717"/>
            <a:ext cx="4466827" cy="3328540"/>
          </a:xfrm>
          <a:prstGeom prst="rect">
            <a:avLst/>
          </a:prstGeom>
          <a:noFill/>
          <a:ln>
            <a:noFill/>
          </a:ln>
        </p:spPr>
        <p:txBody>
          <a:bodyPr spcFirstLastPara="1" wrap="square" lIns="0" tIns="0" rIns="0" bIns="0" anchor="t" anchorCtr="0">
            <a:spAutoFit/>
          </a:bodyPr>
          <a:lstStyle/>
          <a:p>
            <a:pPr marL="0" marR="0" lvl="0" indent="0" algn="ctr" rtl="0">
              <a:lnSpc>
                <a:spcPct val="170400"/>
              </a:lnSpc>
              <a:spcBef>
                <a:spcPts val="0"/>
              </a:spcBef>
              <a:spcAft>
                <a:spcPts val="0"/>
              </a:spcAft>
              <a:buNone/>
            </a:pPr>
            <a:r>
              <a:rPr lang="es-ES" sz="4000" b="1" dirty="0">
                <a:solidFill>
                  <a:srgbClr val="010079"/>
                </a:solidFill>
                <a:latin typeface="Inter"/>
                <a:ea typeface="Inter"/>
                <a:cs typeface="Inter"/>
                <a:sym typeface="Inter"/>
              </a:rPr>
              <a:t>Potenciar con Inteligencia Artificial</a:t>
            </a:r>
            <a:endParaRPr dirty="0"/>
          </a:p>
          <a:p>
            <a:pPr marL="0" marR="0" lvl="0" indent="0" algn="ctr" rtl="0">
              <a:lnSpc>
                <a:spcPct val="340800"/>
              </a:lnSpc>
              <a:spcBef>
                <a:spcPts val="0"/>
              </a:spcBef>
              <a:spcAft>
                <a:spcPts val="0"/>
              </a:spcAft>
              <a:buNone/>
            </a:pPr>
            <a:r>
              <a:rPr lang="es-ES" sz="2000" b="1" dirty="0">
                <a:solidFill>
                  <a:srgbClr val="010079"/>
                </a:solidFill>
                <a:latin typeface="Inter"/>
                <a:ea typeface="Inter"/>
                <a:cs typeface="Inter"/>
                <a:sym typeface="Inter"/>
              </a:rPr>
              <a:t>Evaluación</a:t>
            </a:r>
            <a:endParaRPr sz="1400" b="1" dirty="0">
              <a:solidFill>
                <a:srgbClr val="010079"/>
              </a:solidFill>
              <a:latin typeface="Inter"/>
              <a:ea typeface="Inter"/>
              <a:cs typeface="Inter"/>
              <a:sym typeface="Inter"/>
            </a:endParaRPr>
          </a:p>
        </p:txBody>
      </p:sp>
      <p:sp>
        <p:nvSpPr>
          <p:cNvPr id="298" name="Google Shape;298;p32"/>
          <p:cNvSpPr/>
          <p:nvPr/>
        </p:nvSpPr>
        <p:spPr>
          <a:xfrm>
            <a:off x="5882185" y="-1457"/>
            <a:ext cx="6309815" cy="62871"/>
          </a:xfrm>
          <a:prstGeom prst="rect">
            <a:avLst/>
          </a:prstGeom>
          <a:solidFill>
            <a:srgbClr val="F7D5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Accion EAFIT 2025">
      <a:dk1>
        <a:srgbClr val="000000"/>
      </a:dk1>
      <a:lt1>
        <a:srgbClr val="F9F9F9"/>
      </a:lt1>
      <a:dk2>
        <a:srgbClr val="000066"/>
      </a:dk2>
      <a:lt2>
        <a:srgbClr val="F7D501"/>
      </a:lt2>
      <a:accent1>
        <a:srgbClr val="00BBEF"/>
      </a:accent1>
      <a:accent2>
        <a:srgbClr val="156082"/>
      </a:accent2>
      <a:accent3>
        <a:srgbClr val="E97132"/>
      </a:accent3>
      <a:accent4>
        <a:srgbClr val="467886"/>
      </a:accent4>
      <a:accent5>
        <a:srgbClr val="A4A061"/>
      </a:accent5>
      <a:accent6>
        <a:srgbClr val="70485D"/>
      </a:accent6>
      <a:hlink>
        <a:srgbClr val="467886"/>
      </a:hlink>
      <a:folHlink>
        <a:srgbClr val="0B769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TotalTime>
  <Words>2049</Words>
  <Application>Microsoft Office PowerPoint</Application>
  <PresentationFormat>Panorámica</PresentationFormat>
  <Paragraphs>71</Paragraphs>
  <Slides>12</Slides>
  <Notes>12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12</vt:i4>
      </vt:variant>
    </vt:vector>
  </HeadingPairs>
  <TitlesOfParts>
    <vt:vector size="15" baseType="lpstr">
      <vt:lpstr>Arial</vt:lpstr>
      <vt:lpstr>Inter</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Andres Rodriguez Andrades</dc:creator>
  <cp:lastModifiedBy>Elcy Maryory Yarce Vasco</cp:lastModifiedBy>
  <cp:revision>80</cp:revision>
  <dcterms:created xsi:type="dcterms:W3CDTF">2025-03-07T21:47:05Z</dcterms:created>
  <dcterms:modified xsi:type="dcterms:W3CDTF">2026-03-19T16:51:27Z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0x010100D1D8FD0200412E4DA54AFC4A26DA475C</vt:lpwstr>
  </property>
  <property fmtid="{D5CDD505-2E9C-101B-9397-08002B2CF9AE}" pid="3" name="_dlc_DocIdItemGuid">
    <vt:lpwstr>9d1da18d-8ff2-461c-8eb6-ee28086766a8</vt:lpwstr>
  </property>
  <property fmtid="{D5CDD505-2E9C-101B-9397-08002B2CF9AE}" pid="4" name="MediaServiceImageTags">
    <vt:lpwstr/>
  </property>
</Properties>
</file>